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
      <p:font typeface="Average"/>
      <p:regular r:id="rId45"/>
    </p:embeddedFont>
    <p:embeddedFont>
      <p:font typeface="Merriweather"/>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Merriweather-regular.fntdata"/><Relationship Id="rId45" Type="http://schemas.openxmlformats.org/officeDocument/2006/relationships/font" Target="fonts/Average-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erriweather-italic.fntdata"/><Relationship Id="rId47" Type="http://schemas.openxmlformats.org/officeDocument/2006/relationships/font" Target="fonts/Merriweather-bold.fntdata"/><Relationship Id="rId49" Type="http://schemas.openxmlformats.org/officeDocument/2006/relationships/font" Target="fonts/Merriweather-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fmosquito.com/wp-content/uploads/2013/06/2013-North-Dakota-Bid-Tabulation.pdf" TargetMode="External"/><Relationship Id="rId3" Type="http://schemas.openxmlformats.org/officeDocument/2006/relationships/hyperlink" Target="https://www.ncbi.nlm.nih.gov/pmc/articles/PMC3322011/"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cdc.gov/westnile/"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0323ea0d5_3_90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0323ea0d5_3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year with the highest WNV </a:t>
            </a:r>
            <a:r>
              <a:rPr lang="en">
                <a:solidFill>
                  <a:schemeClr val="dk1"/>
                </a:solidFill>
                <a:highlight>
                  <a:srgbClr val="FFFFFF"/>
                </a:highlight>
              </a:rPr>
              <a:t>occurrences</a:t>
            </a:r>
            <a:r>
              <a:rPr lang="en">
                <a:solidFill>
                  <a:schemeClr val="dk1"/>
                </a:solidFill>
                <a:highlight>
                  <a:srgbClr val="FFFFFF"/>
                </a:highlight>
              </a:rPr>
              <a:t> is 2013, followed by 2007. It is generally quite low in the years 2009 and 2011.</a:t>
            </a:r>
            <a:endParaRPr>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highlight>
                  <a:srgbClr val="FFFFFF"/>
                </a:highlight>
              </a:rPr>
              <a:t>A pattern can also be observed here. WNV </a:t>
            </a:r>
            <a:r>
              <a:rPr lang="en">
                <a:solidFill>
                  <a:schemeClr val="dk1"/>
                </a:solidFill>
                <a:highlight>
                  <a:srgbClr val="FFFFFF"/>
                </a:highlight>
              </a:rPr>
              <a:t>occurrences</a:t>
            </a:r>
            <a:r>
              <a:rPr lang="en">
                <a:solidFill>
                  <a:schemeClr val="dk1"/>
                </a:solidFill>
                <a:highlight>
                  <a:srgbClr val="FFFFFF"/>
                </a:highlight>
              </a:rPr>
              <a:t> start at around June, and rise rapidly from July onwards. August is the peak month with the most WNV occurence for all years. Thereafter, the </a:t>
            </a:r>
            <a:r>
              <a:rPr lang="en">
                <a:solidFill>
                  <a:schemeClr val="dk1"/>
                </a:solidFill>
                <a:highlight>
                  <a:srgbClr val="FFFFFF"/>
                </a:highlight>
              </a:rPr>
              <a:t>occurrences</a:t>
            </a:r>
            <a:r>
              <a:rPr lang="en">
                <a:solidFill>
                  <a:schemeClr val="dk1"/>
                </a:solidFill>
                <a:highlight>
                  <a:srgbClr val="FFFFFF"/>
                </a:highlight>
              </a:rPr>
              <a:t> start to reduce through September and cease from October.</a:t>
            </a:r>
            <a:endParaRPr>
              <a:solidFill>
                <a:schemeClr val="dk1"/>
              </a:solidFill>
              <a:highlight>
                <a:srgbClr val="FFFFFF"/>
              </a:highlight>
            </a:endParaRPr>
          </a:p>
          <a:p>
            <a:pPr indent="0" lvl="0" marL="0" rtl="0" algn="l">
              <a:lnSpc>
                <a:spcPct val="115000"/>
              </a:lnSpc>
              <a:spcBef>
                <a:spcPts val="1100"/>
              </a:spcBef>
              <a:spcAft>
                <a:spcPts val="0"/>
              </a:spcAft>
              <a:buNone/>
            </a:pPr>
            <a:r>
              <a:rPr lang="en">
                <a:solidFill>
                  <a:schemeClr val="dk1"/>
                </a:solidFill>
                <a:highlight>
                  <a:srgbClr val="FFFFFF"/>
                </a:highlight>
              </a:rPr>
              <a:t>June to August are the summer months in Chicago, when it is the hottest in the year. Our first guess would be that the temperature during the summer season exacerbated the breeding of mosquitoes and which in turn increase the number of WNV </a:t>
            </a:r>
            <a:r>
              <a:rPr lang="en">
                <a:solidFill>
                  <a:schemeClr val="dk1"/>
                </a:solidFill>
                <a:highlight>
                  <a:srgbClr val="FFFFFF"/>
                </a:highlight>
              </a:rPr>
              <a:t>occurrences</a:t>
            </a:r>
            <a:r>
              <a:rPr lang="en">
                <a:solidFill>
                  <a:schemeClr val="dk1"/>
                </a:solidFill>
                <a:highlight>
                  <a:srgbClr val="FFFFFF"/>
                </a:highlight>
              </a:rPr>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10323ea0d5_3_9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10323ea0d5_3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High </a:t>
            </a:r>
            <a:r>
              <a:rPr lang="en"/>
              <a:t>number of mosquitoes precede high number of WNV occurrences. We will explore more of this in the upcoming slides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2955bb714_0_5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2955bb71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Plotting number of WNV cases in percentage VS number of mosquitoes. The data is split in weeks instead of months for a more in-depth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highlight>
                  <a:srgbClr val="FFFFFF"/>
                </a:highlight>
              </a:rPr>
              <a:t>It seems like high proportion of WNV cases and high number of mosquitoes do not happen together. High proportion of WNV cases happen much later, at weeks 30 to 39. Data for high number of mosquitoes is much more erratic. </a:t>
            </a:r>
            <a:r>
              <a:rPr lang="en">
                <a:solidFill>
                  <a:schemeClr val="dk1"/>
                </a:solidFill>
                <a:highlight>
                  <a:srgbClr val="FFFFFF"/>
                </a:highlight>
              </a:rPr>
              <a:t>Depending on the year, high number of mosquitoes</a:t>
            </a:r>
            <a:r>
              <a:rPr lang="en">
                <a:solidFill>
                  <a:schemeClr val="dk1"/>
                </a:solidFill>
                <a:highlight>
                  <a:srgbClr val="FFFFFF"/>
                </a:highlight>
              </a:rPr>
              <a:t> peak earlier as </a:t>
            </a:r>
            <a:r>
              <a:rPr lang="en">
                <a:solidFill>
                  <a:schemeClr val="dk1"/>
                </a:solidFill>
                <a:highlight>
                  <a:srgbClr val="FFFFFF"/>
                </a:highlight>
              </a:rPr>
              <a:t>compared</a:t>
            </a:r>
            <a:r>
              <a:rPr lang="en">
                <a:solidFill>
                  <a:schemeClr val="dk1"/>
                </a:solidFill>
                <a:highlight>
                  <a:srgbClr val="FFFFFF"/>
                </a:highlight>
              </a:rPr>
              <a:t> to WNV cases, at around week 26 to 33.</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2b1a62310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2b1a6231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2b1a623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2b1a623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a:solidFill>
                  <a:schemeClr val="dk1"/>
                </a:solidFill>
                <a:highlight>
                  <a:srgbClr val="FFFFFF"/>
                </a:highlight>
              </a:rPr>
              <a:t>When comparing this to the weekly average relative humidity graphs, we can see that there is a semblance of a similar trend ongoing as well. This is of no surprise as relative humidity is important to mosquito activity. In general, high humidity conditions favor mosquito activity, while low humidity suppresses activity and may even cause mortality. As such, we will also be feature engineering the weekly average relative humidity for a time lag of between 1-4 weeks.</a:t>
            </a:r>
            <a:endParaRPr>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solidFill>
                  <a:schemeClr val="dk1"/>
                </a:solidFill>
                <a:highlight>
                  <a:srgbClr val="FFFFFF"/>
                </a:highlight>
              </a:rPr>
              <a:t>When looking at the relationship between precipitation and WNV cases, we can see from the graph in Year 2007 that certain peak in WNV cases only occur when there is high precipitation. However, this trend is not as evident across the four years as compared to the graphs looking at the relationship between temperature and humidity. For example in the Year 2013 graph, at the week 32 peak of the WNV presence line, it seems to be from a time lag of 1 week ago where there was a peak in the weekly precipitation line at week 31. However, at the next peak in WNV presence at week 35, it is unclear if this was due to the spike in weekly precipitation in the same week (week 35) or if it was due to a smaller spike at week 33. Nonetheless, keeping this in mind, we will proceed with feature engineering this column as well as it seems like it could be a potential lead indicator in predicting the spikes in the WNV presence.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2b1a62310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2b1a62310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0323ea0d5_3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0323ea0d5_3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highlight>
                  <a:srgbClr val="FFFFFF"/>
                </a:highlight>
              </a:rPr>
              <a:t>When plotting the weekly average temperature (celsius) and West Nile Virus occurences against the weeks of the individual years, we can see that the weekly average temperature can potentially be used as a lead indicator of the virus occurence. A lead indicator shows a change in direction before a corresponding change in the target variable.</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Looking at the graphs above, we can see that a peak in the weekly average temperature comes just 2-3 weeks before a peak in the percentage of the presence of the virus. For example in the 2009 graph, at week 28, the temperature seems to spike to 23.3 degree celsius. 2 weeks later at week 30, we can see there there is a spike noted for the WNV presence. Similarly at week 33 of the same graph, the temperature spikes again to 23.3 degree celsius and then 2 weeks later at week 35 we can see that there is a spike in the WNV presence.</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Likewise in the 2011 graph, we can see a similar trend occuring where the temperature reaches a peak of 27.0 degree celsius at week 30 and then 2 weeks later at week 32 the WNV presence spikes. This pattern occurs again at week 33 to 35 and week 35 to 38. This pattern is also seen in the 2013 graph at week 26 to 29, week 29 to 32 and lastly at week 32 to 35.</a:t>
            </a:r>
            <a:endParaRPr sz="1050">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This solidifies the weekly average temperature’s position as a lead indicator for the presence of the West Nile Virus. With this in mind, when feature engineering, we will then proceed to feature engineer time lag columns for the weekly average temperature by shifting the weekly average temperatures between 1-4 weeks back. This is done in an attempt to better determine its correlation to the target variable (WNV presence).</a:t>
            </a:r>
            <a:endParaRPr sz="1050">
              <a:solidFill>
                <a:schemeClr val="dk1"/>
              </a:solidFill>
              <a:highlight>
                <a:srgbClr val="FFFFFF"/>
              </a:highlight>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0323ea0d5_3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0323ea0d5_3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When comparing this to the weekly average relative humidity graphs, we can see that there is a semblance of a similar trend ongoing as well. This is of no surprise as relative humidity is important to mosquito activity. In general, high humidity conditions favor mosquito activity, while low humidity suppresses activity and may even cause mortality. As such, we will also be feature engineering the weekly average relative humidity for a time lag of between 1-4 weeks.</a:t>
            </a:r>
            <a:endParaRPr sz="1050">
              <a:solidFill>
                <a:schemeClr val="dk1"/>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rPr>
              <a:t>When looking at the relationship between precipitation and WNV cases, we can see from the graph in Year 2007 that certain peak in WNV cases only occur when there is high precipitation. However, this trend is not as evident across the four years as compared to the graphs looking at the relationship between temperature and humidity. For example in the Year 2013 graph, at the week 32 peak of the WNV presence line, it seems to be from a time lag of 1 week ago where there was a peak in the weekly precipitation line at week 31. However, at the next peak in WNV presence at week 35, it is unclear if this was due to the spike in weekly precipitation in the same week (week 35) or if it was due to a smaller spike at week 33. Nonetheless, keeping this in mind, we will proceed with feature engineering this column as well as it seems like it could be a potential lead indicator in predicting the spikes in the WNV presence.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0323ea0d5_3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10323ea0d5_3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en" sz="1050">
                <a:solidFill>
                  <a:schemeClr val="dk1"/>
                </a:solidFill>
                <a:highlight>
                  <a:srgbClr val="FFFFFF"/>
                </a:highlight>
              </a:rPr>
              <a:t>​As identified above during EDA, only 2 out of 6 mosquito species are carriers of WNV. The most dangerous specie is the Culex Pipiens, followed by the Culex Restuans.​</a:t>
            </a:r>
            <a:br>
              <a:rPr lang="en" sz="1050">
                <a:solidFill>
                  <a:schemeClr val="dk1"/>
                </a:solidFill>
                <a:highlight>
                  <a:srgbClr val="FFFFFF"/>
                </a:highlight>
              </a:rPr>
            </a:br>
            <a:r>
              <a:rPr lang="en" sz="1050">
                <a:solidFill>
                  <a:schemeClr val="dk1"/>
                </a:solidFill>
                <a:highlight>
                  <a:srgbClr val="FFFFFF"/>
                </a:highlight>
              </a:rPr>
              <a:t>The percentages of WNV samples in total samples based on species was calculated where the WNV in Pipiens only was the highest at 9% followed by the Pipiens and </a:t>
            </a:r>
            <a:r>
              <a:rPr lang="en" sz="1050">
                <a:solidFill>
                  <a:schemeClr val="dk1"/>
                </a:solidFill>
                <a:highlight>
                  <a:srgbClr val="FFFFFF"/>
                </a:highlight>
              </a:rPr>
              <a:t>Restuans mix with 6% and the Restuans only was 2%. </a:t>
            </a:r>
            <a:endParaRPr sz="1050">
              <a:solidFill>
                <a:schemeClr val="dk1"/>
              </a:solidFill>
              <a:highlight>
                <a:srgbClr val="FFFFFF"/>
              </a:highlight>
            </a:endParaRPr>
          </a:p>
          <a:p>
            <a:pPr indent="0" lvl="0" marL="0" rtl="0" algn="l">
              <a:lnSpc>
                <a:spcPct val="115000"/>
              </a:lnSpc>
              <a:spcBef>
                <a:spcPts val="1100"/>
              </a:spcBef>
              <a:spcAft>
                <a:spcPts val="0"/>
              </a:spcAft>
              <a:buNone/>
            </a:pPr>
            <a:r>
              <a:rPr lang="en" sz="1050">
                <a:solidFill>
                  <a:schemeClr val="dk1"/>
                </a:solidFill>
                <a:highlight>
                  <a:srgbClr val="FFFFFF"/>
                </a:highlight>
              </a:rPr>
              <a:t>Given this, we converted the species column to ordinal numeric data, where a ranking order will be given to the species based on their percentage of WNV samples.</a:t>
            </a:r>
            <a:endParaRPr sz="1050">
              <a:solidFill>
                <a:schemeClr val="dk1"/>
              </a:solidFill>
              <a:highlight>
                <a:srgbClr val="FFFFFF"/>
              </a:highlight>
            </a:endParaRPr>
          </a:p>
          <a:p>
            <a:pPr indent="0" lvl="0" marL="0" rtl="0" algn="l">
              <a:lnSpc>
                <a:spcPct val="115000"/>
              </a:lnSpc>
              <a:spcBef>
                <a:spcPts val="0"/>
              </a:spcBef>
              <a:spcAft>
                <a:spcPts val="1600"/>
              </a:spcAft>
              <a:buNone/>
            </a:pPr>
            <a:r>
              <a:t/>
            </a:r>
            <a:endParaRPr sz="1800">
              <a:solidFill>
                <a:srgbClr val="37474F"/>
              </a:solidFill>
              <a:latin typeface="Average"/>
              <a:ea typeface="Average"/>
              <a:cs typeface="Average"/>
              <a:sym typeface="Averag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0323ea0d5_3_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0323ea0d5_3_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10323ea0d5_3_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10323ea0d5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10323ea0d5_3_7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10323ea0d5_3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0323ea0d5_3_7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0323ea0d5_3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To have something to compare our model against, we can use the normalized value of y which is the percentage of y within our target. </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spcBef>
                <a:spcPts val="0"/>
              </a:spcBef>
              <a:spcAft>
                <a:spcPts val="0"/>
              </a:spcAft>
              <a:buNone/>
            </a:pPr>
            <a:r>
              <a:rPr lang="en" sz="1050">
                <a:solidFill>
                  <a:schemeClr val="dk1"/>
                </a:solidFill>
                <a:highlight>
                  <a:srgbClr val="FFFFFF"/>
                </a:highlight>
              </a:rPr>
              <a:t>This represents the simplest model we can use, where a random date and location given will give us a x% chance of predicting the presence of WNV. This also shows that our model is imbalanced and will have to be dealt with later 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323ea0d5_3_8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323ea0d5_3_8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a:t>
            </a:r>
            <a:r>
              <a:rPr lang="en"/>
              <a:t> what we did for modeling</a:t>
            </a:r>
            <a:endParaRPr/>
          </a:p>
          <a:p>
            <a:pPr indent="-298450" lvl="0" marL="457200" rtl="0" algn="l">
              <a:spcBef>
                <a:spcPts val="0"/>
              </a:spcBef>
              <a:spcAft>
                <a:spcPts val="0"/>
              </a:spcAft>
              <a:buSzPts val="1100"/>
              <a:buChar char="●"/>
            </a:pPr>
            <a:r>
              <a:rPr lang="en"/>
              <a:t>All the models that we used</a:t>
            </a:r>
            <a:endParaRPr/>
          </a:p>
          <a:p>
            <a:pPr indent="0" lvl="0" marL="0" rtl="0" algn="l">
              <a:spcBef>
                <a:spcPts val="0"/>
              </a:spcBef>
              <a:spcAft>
                <a:spcPts val="0"/>
              </a:spcAft>
              <a:buNone/>
            </a:pPr>
            <a:r>
              <a:rPr lang="en"/>
              <a:t>Explain the different scores from different models.</a:t>
            </a:r>
            <a:endParaRPr/>
          </a:p>
          <a:p>
            <a:pPr indent="-298450" lvl="0" marL="457200" rtl="0" algn="l">
              <a:spcBef>
                <a:spcPts val="0"/>
              </a:spcBef>
              <a:spcAft>
                <a:spcPts val="0"/>
              </a:spcAft>
              <a:buSzPts val="1100"/>
              <a:buChar char="●"/>
            </a:pPr>
            <a:r>
              <a:rPr lang="en"/>
              <a:t>The best AUC scores, and the best recall scores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Explain unsmoted logreg and why we chose it</a:t>
            </a:r>
            <a:endParaRPr/>
          </a:p>
          <a:p>
            <a:pPr indent="-298450" lvl="0" marL="457200" rtl="0" algn="l">
              <a:spcBef>
                <a:spcPts val="0"/>
              </a:spcBef>
              <a:spcAft>
                <a:spcPts val="0"/>
              </a:spcAft>
              <a:buSzPts val="1100"/>
              <a:buChar char="●"/>
            </a:pPr>
            <a:r>
              <a:rPr lang="en"/>
              <a:t>Explain how the class-weight scored better than sampling in smote</a:t>
            </a:r>
            <a:endParaRPr/>
          </a:p>
          <a:p>
            <a:pPr indent="0" lvl="0" marL="0" rtl="0" algn="l">
              <a:spcBef>
                <a:spcPts val="0"/>
              </a:spcBef>
              <a:spcAft>
                <a:spcPts val="0"/>
              </a:spcAft>
              <a:buNone/>
            </a:pPr>
            <a:r>
              <a:rPr lang="en"/>
              <a:t>Put in </a:t>
            </a:r>
            <a:r>
              <a:rPr lang="en"/>
              <a:t>smite</a:t>
            </a:r>
            <a:r>
              <a:rPr lang="en"/>
              <a:t> table with AUC score sorted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chemeClr val="dk1"/>
                </a:solidFill>
                <a:highlight>
                  <a:srgbClr val="FFFFFF"/>
                </a:highlight>
              </a:rPr>
              <a:t>We can see that models using class weights performed slightly better in terms of test AUC than the models using SMOTE. As such, we will choose our final model from this test group. For our final model selection, we took a few metrics into consideration, namely model overfit, test auc and recall. AdaBoosting had the best test AUC score but did poorly in terms of recall. Having a bad recall score means we would not be able to accurately identify clusters with the west nile virus, which could potentially lead to severe consequences. XGBoost had the next best test AUC score, but had high degree of overfit (12%). We have decided to choose Logistic Regression as it had low degree of overfit (2%) as well as good test AUC and recall scores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10323ea0d5_3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10323ea0d5_3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Params used: </a:t>
            </a:r>
            <a:r>
              <a:rPr lang="en">
                <a:solidFill>
                  <a:schemeClr val="dk1"/>
                </a:solidFill>
              </a:rPr>
              <a:t>Put final parameters + metrics for logreg (right side)</a:t>
            </a:r>
            <a:endParaRPr/>
          </a:p>
          <a:p>
            <a:pPr indent="0" lvl="0" marL="0" rtl="0" algn="l">
              <a:spcBef>
                <a:spcPts val="0"/>
              </a:spcBef>
              <a:spcAft>
                <a:spcPts val="0"/>
              </a:spcAft>
              <a:buNone/>
            </a:pPr>
            <a:r>
              <a:rPr lang="en"/>
              <a:t>Explain how </a:t>
            </a:r>
            <a:r>
              <a:rPr lang="en"/>
              <a:t>imbalance</a:t>
            </a:r>
            <a:r>
              <a:rPr lang="en"/>
              <a:t> data was accounted for through class weights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10323ea0d5_1_20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10323ea0d5_1_2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10323ea0d5_3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10323ea0d5_3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0323ea0d5_3_9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0323ea0d5_3_9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chemeClr val="dk1"/>
                </a:solidFill>
                <a:highlight>
                  <a:srgbClr val="FFFFFF"/>
                </a:highlight>
              </a:rPr>
              <a:t>The cost of Zenivex E4 is about $80 per gallon (</a:t>
            </a:r>
            <a:r>
              <a:rPr lang="en" sz="1050" u="sng">
                <a:solidFill>
                  <a:srgbClr val="296EAA"/>
                </a:solidFill>
                <a:highlight>
                  <a:srgbClr val="FFFFFF"/>
                </a:highlight>
                <a:hlinkClick r:id="rId2">
                  <a:extLst>
                    <a:ext uri="{A12FA001-AC4F-418D-AE19-62706E023703}">
                      <ahyp:hlinkClr val="tx"/>
                    </a:ext>
                  </a:extLst>
                </a:hlinkClick>
              </a:rPr>
              <a:t>North Dakota Department of Health, 2013</a:t>
            </a:r>
            <a:r>
              <a:rPr lang="en" sz="1050">
                <a:solidFill>
                  <a:schemeClr val="dk1"/>
                </a:solidFill>
                <a:highlight>
                  <a:srgbClr val="FFFFFF"/>
                </a:highlight>
              </a:rPr>
              <a:t>). Given the current rate of spraying and assuming a total spray duration of 5 hours, the cost of pesticides for each sprayer truck is $843.76 - $1687.50. Given that the total area of Chicago is 606.1 km2, it would take about 1000 trucks at the same time to cover the entire area. This brings the cost of spraying to be around $843,760 - $1,687,500.</a:t>
            </a:r>
            <a:endParaRPr sz="1050">
              <a:solidFill>
                <a:schemeClr val="dk1"/>
              </a:solidFill>
              <a:highlight>
                <a:srgbClr val="FFFFFF"/>
              </a:highlight>
            </a:endParaRPr>
          </a:p>
          <a:p>
            <a:pPr indent="0" lvl="0" marL="0" rtl="0" algn="l">
              <a:spcBef>
                <a:spcPts val="0"/>
              </a:spcBef>
              <a:spcAft>
                <a:spcPts val="0"/>
              </a:spcAft>
              <a:buNone/>
            </a:pPr>
            <a:r>
              <a:t/>
            </a:r>
            <a:endParaRPr sz="1050">
              <a:solidFill>
                <a:schemeClr val="dk1"/>
              </a:solidFill>
              <a:highlight>
                <a:srgbClr val="FFFFFF"/>
              </a:highlight>
            </a:endParaRPr>
          </a:p>
          <a:p>
            <a:pPr indent="0" lvl="0" marL="0" rtl="0" algn="l">
              <a:lnSpc>
                <a:spcPct val="115000"/>
              </a:lnSpc>
              <a:spcBef>
                <a:spcPts val="0"/>
              </a:spcBef>
              <a:spcAft>
                <a:spcPts val="0"/>
              </a:spcAft>
              <a:buNone/>
            </a:pPr>
            <a:r>
              <a:rPr lang="en" sz="1050">
                <a:solidFill>
                  <a:schemeClr val="dk1"/>
                </a:solidFill>
                <a:highlight>
                  <a:srgbClr val="FFFFFF"/>
                </a:highlight>
              </a:rPr>
              <a:t>A rough estimate puts cost per WNV case at </a:t>
            </a:r>
            <a:r>
              <a:rPr lang="en" sz="1250">
                <a:solidFill>
                  <a:schemeClr val="dk1"/>
                </a:solidFill>
                <a:highlight>
                  <a:srgbClr val="FFFFFF"/>
                </a:highlight>
              </a:rPr>
              <a:t>≈</a:t>
            </a:r>
            <a:r>
              <a:rPr lang="en" sz="1050">
                <a:solidFill>
                  <a:schemeClr val="dk1"/>
                </a:solidFill>
                <a:highlight>
                  <a:srgbClr val="FFFFFF"/>
                </a:highlight>
              </a:rPr>
              <a:t>$33,143 per inpatient and ≈$6,317 per outpatient for all treatments. Cost for each WNND patient estimated to have spent time in a nursing home was ≈$18,097. Productivity loss during symptomatic WNND cost $10,800 per patient &lt;60 years of age and $7,500 per patient &gt;60 years of age (Table 3). Total medical costs accrued by all WNND patients was</a:t>
            </a:r>
            <a:r>
              <a:rPr lang="en" sz="1250">
                <a:solidFill>
                  <a:schemeClr val="dk1"/>
                </a:solidFill>
                <a:highlight>
                  <a:srgbClr val="FFFFFF"/>
                </a:highlight>
              </a:rPr>
              <a:t> </a:t>
            </a:r>
            <a:r>
              <a:rPr lang="en" sz="1050">
                <a:solidFill>
                  <a:schemeClr val="dk1"/>
                </a:solidFill>
                <a:highlight>
                  <a:srgbClr val="FFFFFF"/>
                </a:highlight>
              </a:rPr>
              <a:t>≈$2,791,838; total costs for all cases (medical cost plus productivity loss) was ≈$3,710,006. (</a:t>
            </a:r>
            <a:r>
              <a:rPr lang="en" sz="1050" u="sng">
                <a:solidFill>
                  <a:srgbClr val="296EAA"/>
                </a:solidFill>
                <a:highlight>
                  <a:srgbClr val="FFFFFF"/>
                </a:highlight>
                <a:hlinkClick r:id="rId3">
                  <a:extLst>
                    <a:ext uri="{A12FA001-AC4F-418D-AE19-62706E023703}">
                      <ahyp:hlinkClr val="tx"/>
                    </a:ext>
                  </a:extLst>
                </a:hlinkClick>
              </a:rPr>
              <a:t>Barber LM, Schleier JJ 3rd, Peterson RK, 2010</a:t>
            </a:r>
            <a:r>
              <a:rPr lang="en" sz="1050">
                <a:solidFill>
                  <a:schemeClr val="dk1"/>
                </a:solidFill>
                <a:highlight>
                  <a:srgbClr val="FFFFFF"/>
                </a:highlight>
              </a:rPr>
              <a:t>)</a:t>
            </a:r>
            <a:endParaRPr sz="1050">
              <a:solidFill>
                <a:schemeClr val="dk1"/>
              </a:solidFill>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0323ea0d5_3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0323ea0d5_3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can see, the effects of spraying does work</a:t>
            </a:r>
            <a:endParaRPr/>
          </a:p>
          <a:p>
            <a:pPr indent="-298450" lvl="0" marL="457200" rtl="0" algn="l">
              <a:spcBef>
                <a:spcPts val="0"/>
              </a:spcBef>
              <a:spcAft>
                <a:spcPts val="0"/>
              </a:spcAft>
              <a:buSzPts val="1100"/>
              <a:buChar char="●"/>
            </a:pPr>
            <a:r>
              <a:rPr lang="en"/>
              <a:t>With up to an estimated of 73% decrease in WNV cases after the spraying program started</a:t>
            </a:r>
            <a:endParaRPr/>
          </a:p>
          <a:p>
            <a:pPr indent="-298450" lvl="0" marL="457200" rtl="0" algn="l">
              <a:spcBef>
                <a:spcPts val="0"/>
              </a:spcBef>
              <a:spcAft>
                <a:spcPts val="0"/>
              </a:spcAft>
              <a:buSzPts val="1100"/>
              <a:buChar char="●"/>
            </a:pPr>
            <a:r>
              <a:rPr lang="en"/>
              <a:t>Evidence that spraying works</a:t>
            </a:r>
            <a:endParaRPr/>
          </a:p>
          <a:p>
            <a:pPr indent="-298450" lvl="0" marL="457200" rtl="0" algn="l">
              <a:spcBef>
                <a:spcPts val="0"/>
              </a:spcBef>
              <a:spcAft>
                <a:spcPts val="0"/>
              </a:spcAft>
              <a:buSzPts val="1100"/>
              <a:buChar char="●"/>
            </a:pPr>
            <a:r>
              <a:rPr lang="en"/>
              <a:t>Spraying might be more cost-efficient as compared to increase in medical bills and productivity loss</a:t>
            </a:r>
            <a:endParaRPr/>
          </a:p>
          <a:p>
            <a:pPr indent="0" lvl="0" marL="0" rtl="0" algn="l">
              <a:spcBef>
                <a:spcPts val="0"/>
              </a:spcBef>
              <a:spcAft>
                <a:spcPts val="0"/>
              </a:spcAft>
              <a:buNone/>
            </a:pPr>
            <a:r>
              <a:rPr lang="en"/>
              <a:t>Next we will explore in-depth the efficacy of spraying from past data, and analyse how to efficiently manage cost-benefit of spraying</a:t>
            </a:r>
            <a:endParaRPr/>
          </a:p>
          <a:p>
            <a:pPr indent="0" lvl="0" marL="0" rtl="0" algn="l">
              <a:spcBef>
                <a:spcPts val="0"/>
              </a:spcBef>
              <a:spcAft>
                <a:spcPts val="0"/>
              </a:spcAft>
              <a:buNone/>
            </a:pPr>
            <a:r>
              <a:t/>
            </a:r>
            <a:endParaRPr/>
          </a:p>
          <a:p>
            <a:pPr indent="0" lvl="0" marL="0" rtl="0" algn="l">
              <a:lnSpc>
                <a:spcPct val="115000"/>
              </a:lnSpc>
              <a:spcBef>
                <a:spcPts val="0"/>
              </a:spcBef>
              <a:spcAft>
                <a:spcPts val="1200"/>
              </a:spcAft>
              <a:buClr>
                <a:schemeClr val="dk1"/>
              </a:buClr>
              <a:buSzPts val="1100"/>
              <a:buFont typeface="Arial"/>
              <a:buNone/>
            </a:pPr>
            <a:r>
              <a:rPr lang="en">
                <a:highlight>
                  <a:schemeClr val="lt1"/>
                </a:highlight>
                <a:latin typeface="Roboto"/>
                <a:ea typeface="Roboto"/>
                <a:cs typeface="Roboto"/>
                <a:sym typeface="Roboto"/>
              </a:rPr>
              <a:t>https://www.chicago.gov/content/dam/city/depts/cdph/statistics_and_reports/CDInfo_2013_JULY_WNV.pdf</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2955bb71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2955bb71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let’s take a look at spray efficacy of past data</a:t>
            </a:r>
            <a:endParaRPr/>
          </a:p>
          <a:p>
            <a:pPr indent="-298450" lvl="0" marL="457200" rtl="0" algn="l">
              <a:spcBef>
                <a:spcPts val="0"/>
              </a:spcBef>
              <a:spcAft>
                <a:spcPts val="0"/>
              </a:spcAft>
              <a:buSzPts val="1100"/>
              <a:buChar char="●"/>
            </a:pPr>
            <a:r>
              <a:rPr lang="en"/>
              <a:t>Is it the most cost efficient? Not really. For existing data.</a:t>
            </a:r>
            <a:endParaRPr/>
          </a:p>
          <a:p>
            <a:pPr indent="-298450" lvl="0" marL="457200" rtl="0" algn="l">
              <a:spcBef>
                <a:spcPts val="0"/>
              </a:spcBef>
              <a:spcAft>
                <a:spcPts val="0"/>
              </a:spcAft>
              <a:buSzPts val="1100"/>
              <a:buChar char="●"/>
            </a:pPr>
            <a:r>
              <a:rPr lang="en"/>
              <a:t>Why does the data not show a clear pattern? Aka why is it not so cost efficient?</a:t>
            </a:r>
            <a:endParaRPr/>
          </a:p>
          <a:p>
            <a:pPr indent="-298450" lvl="0" marL="457200" rtl="0" algn="l">
              <a:spcBef>
                <a:spcPts val="0"/>
              </a:spcBef>
              <a:spcAft>
                <a:spcPts val="0"/>
              </a:spcAft>
              <a:buSzPts val="1100"/>
              <a:buChar char="●"/>
            </a:pPr>
            <a:r>
              <a:rPr lang="en"/>
              <a:t>A slight pattern can be seen where spraying curbs WNV cases for the year 2013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need to investigate why spraying didn’t give us a clear pattern of decrease in WNV</a:t>
            </a:r>
            <a:endParaRPr/>
          </a:p>
          <a:p>
            <a:pPr indent="-298450" lvl="0" marL="457200" rtl="0" algn="l">
              <a:spcBef>
                <a:spcPts val="0"/>
              </a:spcBef>
              <a:spcAft>
                <a:spcPts val="0"/>
              </a:spcAft>
              <a:buSzPts val="1100"/>
              <a:buChar char="●"/>
            </a:pPr>
            <a:r>
              <a:rPr lang="en"/>
              <a:t>We will take a look at the locations that were sprayed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2955bb7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2955bb7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more analysis, we realised it is not the most cost efficient, because some areas were inadequately sprayed.</a:t>
            </a:r>
            <a:endParaRPr/>
          </a:p>
          <a:p>
            <a:pPr indent="-298450" lvl="0" marL="457200" rtl="0" algn="l">
              <a:spcBef>
                <a:spcPts val="0"/>
              </a:spcBef>
              <a:spcAft>
                <a:spcPts val="0"/>
              </a:spcAft>
              <a:buSzPts val="1100"/>
              <a:buChar char="●"/>
            </a:pPr>
            <a:r>
              <a:rPr lang="en"/>
              <a:t>Spraying helps, just that for existing data, some areas are not sprayed enough.</a:t>
            </a:r>
            <a:endParaRPr/>
          </a:p>
          <a:p>
            <a:pPr indent="-298450" lvl="0" marL="457200" rtl="0" algn="l">
              <a:spcBef>
                <a:spcPts val="0"/>
              </a:spcBef>
              <a:spcAft>
                <a:spcPts val="0"/>
              </a:spcAft>
              <a:buSzPts val="1100"/>
              <a:buChar char="●"/>
            </a:pPr>
            <a:r>
              <a:rPr lang="en"/>
              <a:t>Effects of spraying can be seen, but can also be improved</a:t>
            </a:r>
            <a:endParaRPr/>
          </a:p>
          <a:p>
            <a:pPr indent="-298450" lvl="0" marL="457200" rtl="0" algn="l">
              <a:spcBef>
                <a:spcPts val="0"/>
              </a:spcBef>
              <a:spcAft>
                <a:spcPts val="0"/>
              </a:spcAft>
              <a:buSzPts val="1100"/>
              <a:buChar char="●"/>
            </a:pPr>
            <a:r>
              <a:rPr lang="en"/>
              <a:t>Improved by better spraying accuracy to locations with WNV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conclude CBA:</a:t>
            </a:r>
            <a:endParaRPr/>
          </a:p>
          <a:p>
            <a:pPr indent="0" lvl="0" marL="0" rtl="0" algn="l">
              <a:spcBef>
                <a:spcPts val="0"/>
              </a:spcBef>
              <a:spcAft>
                <a:spcPts val="0"/>
              </a:spcAft>
              <a:buClr>
                <a:schemeClr val="dk1"/>
              </a:buClr>
              <a:buSzPts val="1100"/>
              <a:buFont typeface="Arial"/>
              <a:buNone/>
            </a:pPr>
            <a:r>
              <a:rPr lang="en">
                <a:solidFill>
                  <a:schemeClr val="dk1"/>
                </a:solidFill>
              </a:rPr>
              <a:t>From our cost-benefit analysis, we have concluded that: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Spraying definitely helps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is cheaper to increase sprays and prevent WNV cases, as compared to increasing medical costs due to WNV patients and productivity losses from incapacitated workers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Past dataset shows that spraying accuracy needs to be improved</a:t>
            </a:r>
            <a:endParaRPr/>
          </a:p>
          <a:p>
            <a:pPr indent="0" lvl="0" marL="0" rtl="0" algn="l">
              <a:spcBef>
                <a:spcPts val="0"/>
              </a:spcBef>
              <a:spcAft>
                <a:spcPts val="0"/>
              </a:spcAft>
              <a:buNone/>
            </a:pPr>
            <a:r>
              <a:rPr lang="en"/>
              <a:t>As such, to increase cost-benefit of spraying, we recommend better </a:t>
            </a:r>
            <a:r>
              <a:rPr lang="en"/>
              <a:t>spraying</a:t>
            </a:r>
            <a:r>
              <a:rPr lang="en"/>
              <a:t> </a:t>
            </a:r>
            <a:r>
              <a:rPr lang="en"/>
              <a:t>accuracy.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10323ea0d5_3_1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10323ea0d5_3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008ABC"/>
                </a:solidFill>
                <a:highlight>
                  <a:srgbClr val="FFFFFF"/>
                </a:highlight>
                <a:uFill>
                  <a:noFill/>
                </a:uFill>
                <a:hlinkClick r:id="rId2">
                  <a:extLst>
                    <a:ext uri="{A12FA001-AC4F-418D-AE19-62706E023703}">
                      <ahyp:hlinkClr val="tx"/>
                    </a:ext>
                  </a:extLst>
                </a:hlinkClick>
              </a:rPr>
              <a:t>West Nile virus</a:t>
            </a:r>
            <a:r>
              <a:rPr lang="en">
                <a:solidFill>
                  <a:schemeClr val="dk1"/>
                </a:solidFill>
                <a:highlight>
                  <a:srgbClr val="FFFFFF"/>
                </a:highlight>
              </a:rPr>
              <a:t> is most commonly spread to humans through infected mosquitos. Around 20% of people who become infected with the virus develop symptoms ranging from a persistent fever, to serious neurological illnesses that can result in death.</a:t>
            </a:r>
            <a:endParaRPr>
              <a:solidFill>
                <a:srgbClr val="CACACA"/>
              </a:solidFill>
              <a:latin typeface="Average"/>
              <a:ea typeface="Average"/>
              <a:cs typeface="Average"/>
              <a:sym typeface="Average"/>
            </a:endParaRPr>
          </a:p>
          <a:p>
            <a:pPr indent="0" lvl="0" marL="0" rtl="0" algn="l">
              <a:lnSpc>
                <a:spcPct val="115000"/>
              </a:lnSpc>
              <a:spcBef>
                <a:spcPts val="1600"/>
              </a:spcBef>
              <a:spcAft>
                <a:spcPts val="0"/>
              </a:spcAft>
              <a:buNone/>
            </a:pPr>
            <a:r>
              <a:rPr lang="en">
                <a:solidFill>
                  <a:schemeClr val="dk1"/>
                </a:solidFill>
                <a:highlight>
                  <a:srgbClr val="FFFFFF"/>
                </a:highlight>
              </a:rPr>
              <a:t>In 2002, the first human cases of West Nile virus were reported in Chicago. By 2004 the City of Chicago and the Chicago Department of Public Health (CDPH) had established a comprehensive surveillance and control program that is still in effect today.</a:t>
            </a:r>
            <a:endParaRPr>
              <a:solidFill>
                <a:schemeClr val="dk1"/>
              </a:solidFill>
              <a:highlight>
                <a:srgbClr val="FFFFFF"/>
              </a:highlight>
            </a:endParaRPr>
          </a:p>
          <a:p>
            <a:pPr indent="0" lvl="0" marL="0" rtl="0" algn="l">
              <a:lnSpc>
                <a:spcPct val="115000"/>
              </a:lnSpc>
              <a:spcBef>
                <a:spcPts val="800"/>
              </a:spcBef>
              <a:spcAft>
                <a:spcPts val="0"/>
              </a:spcAft>
              <a:buNone/>
            </a:pPr>
            <a:r>
              <a:rPr lang="en">
                <a:solidFill>
                  <a:schemeClr val="dk1"/>
                </a:solidFill>
                <a:highlight>
                  <a:srgbClr val="FFFFFF"/>
                </a:highlight>
              </a:rPr>
              <a:t>Every week from late spring through the fall, mosquitos in traps across the city are tested for the virus. The results of these tests influence when and where the city will spray airborne pesticides to control adult mosquito populations.</a:t>
            </a:r>
            <a:endParaRPr>
              <a:solidFill>
                <a:schemeClr val="dk1"/>
              </a:solidFill>
              <a:highlight>
                <a:srgbClr val="FFFFFF"/>
              </a:highlight>
            </a:endParaRPr>
          </a:p>
          <a:p>
            <a:pPr indent="0" lvl="0" marL="0" rtl="0" algn="l">
              <a:lnSpc>
                <a:spcPct val="115000"/>
              </a:lnSpc>
              <a:spcBef>
                <a:spcPts val="8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0323ea0d5_3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0323ea0d5_3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0323ea0d5_3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0323ea0d5_3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our cost-benefit analysis, we have concluded that:</a:t>
            </a:r>
            <a:endParaRPr/>
          </a:p>
          <a:p>
            <a:pPr indent="-298450" lvl="0" marL="457200" rtl="0" algn="l">
              <a:spcBef>
                <a:spcPts val="0"/>
              </a:spcBef>
              <a:spcAft>
                <a:spcPts val="0"/>
              </a:spcAft>
              <a:buSzPts val="1100"/>
              <a:buChar char="●"/>
            </a:pPr>
            <a:r>
              <a:rPr lang="en"/>
              <a:t>Spraying definitely helps</a:t>
            </a:r>
            <a:endParaRPr/>
          </a:p>
          <a:p>
            <a:pPr indent="-298450" lvl="0" marL="457200" rtl="0" algn="l">
              <a:spcBef>
                <a:spcPts val="0"/>
              </a:spcBef>
              <a:spcAft>
                <a:spcPts val="0"/>
              </a:spcAft>
              <a:buSzPts val="1100"/>
              <a:buChar char="●"/>
            </a:pPr>
            <a:r>
              <a:rPr lang="en"/>
              <a:t>It is cheaper to increase sprays and prevent WNV cases, as compared to increasing medical costs due to WNV patients and productivity losses from incapacitated workers</a:t>
            </a:r>
            <a:endParaRPr/>
          </a:p>
          <a:p>
            <a:pPr indent="-298450" lvl="0" marL="457200" rtl="0" algn="l">
              <a:spcBef>
                <a:spcPts val="0"/>
              </a:spcBef>
              <a:spcAft>
                <a:spcPts val="0"/>
              </a:spcAft>
              <a:buSzPts val="1100"/>
              <a:buChar char="●"/>
            </a:pPr>
            <a:r>
              <a:rPr lang="en"/>
              <a:t>Past dataset shows that spraying accuracy needs to be improved</a:t>
            </a:r>
            <a:endParaRPr/>
          </a:p>
          <a:p>
            <a:pPr indent="0" lvl="0" marL="0" rtl="0" algn="l">
              <a:spcBef>
                <a:spcPts val="0"/>
              </a:spcBef>
              <a:spcAft>
                <a:spcPts val="0"/>
              </a:spcAft>
              <a:buNone/>
            </a:pPr>
            <a:r>
              <a:rPr lang="en"/>
              <a:t>Recommendation: Spray more accurately at locations with WNV</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2c78b25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2c78b25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Using our production model, we attempted to predict potential WNV outbreak locations. We plotted areas with two different probabilities of WNV presence. The first being a 95% probability which is indicative that the area plotted has a very high probability of the WNV outbreak happening. We also plotted areas with 65% probability which indicates that the area has an above average probability of a WNV outbreak happening. This was plotted over 3 months and repeated for 2 years.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t>
            </a:r>
            <a:r>
              <a:rPr lang="en"/>
              <a:t>first plotted the maps fo</a:t>
            </a:r>
            <a:r>
              <a:rPr lang="en"/>
              <a:t>r year 2010  in the Summer months July and August as well as 1 month after in September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year 2010, we can see that there were c</a:t>
            </a:r>
            <a:r>
              <a:rPr lang="en"/>
              <a:t>ritically high probability of WNV occurrences in numerous areas, for both months. </a:t>
            </a:r>
            <a:endParaRPr/>
          </a:p>
          <a:p>
            <a:pPr indent="0" lvl="0" marL="0" rtl="0" algn="l">
              <a:spcBef>
                <a:spcPts val="0"/>
              </a:spcBef>
              <a:spcAft>
                <a:spcPts val="0"/>
              </a:spcAft>
              <a:buNone/>
            </a:pPr>
            <a:r>
              <a:rPr lang="en"/>
              <a:t>However in September, we can see that the number of locations with critically high probability of WNV occurrence drops drastically.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cost-benefit analysis, we have concluded that:</a:t>
            </a:r>
            <a:endParaRPr/>
          </a:p>
          <a:p>
            <a:pPr indent="-298450" lvl="0" marL="457200" rtl="0" algn="l">
              <a:spcBef>
                <a:spcPts val="0"/>
              </a:spcBef>
              <a:spcAft>
                <a:spcPts val="0"/>
              </a:spcAft>
              <a:buSzPts val="1100"/>
              <a:buChar char="●"/>
            </a:pPr>
            <a:r>
              <a:rPr lang="en"/>
              <a:t>Spraying definitely helps</a:t>
            </a:r>
            <a:endParaRPr/>
          </a:p>
          <a:p>
            <a:pPr indent="-298450" lvl="0" marL="457200" rtl="0" algn="l">
              <a:spcBef>
                <a:spcPts val="0"/>
              </a:spcBef>
              <a:spcAft>
                <a:spcPts val="0"/>
              </a:spcAft>
              <a:buSzPts val="1100"/>
              <a:buChar char="●"/>
            </a:pPr>
            <a:r>
              <a:rPr lang="en"/>
              <a:t>It is cheaper to increase sprays and prevent WNV cases, as compared to increasing medical costs due to WNV patients and productivity losses from incapacitated workers</a:t>
            </a:r>
            <a:endParaRPr/>
          </a:p>
          <a:p>
            <a:pPr indent="-298450" lvl="0" marL="457200" rtl="0" algn="l">
              <a:spcBef>
                <a:spcPts val="0"/>
              </a:spcBef>
              <a:spcAft>
                <a:spcPts val="0"/>
              </a:spcAft>
              <a:buSzPts val="1100"/>
              <a:buChar char="●"/>
            </a:pPr>
            <a:r>
              <a:rPr lang="en"/>
              <a:t>Past dataset shows that spraying accuracy needs to be improved</a:t>
            </a:r>
            <a:endParaRPr/>
          </a:p>
          <a:p>
            <a:pPr indent="0" lvl="0" marL="0" rtl="0" algn="l">
              <a:spcBef>
                <a:spcPts val="0"/>
              </a:spcBef>
              <a:spcAft>
                <a:spcPts val="0"/>
              </a:spcAft>
              <a:buNone/>
            </a:pPr>
            <a:r>
              <a:rPr lang="en"/>
              <a:t>Recommendation: Spray more accurately at locations with WNV</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2c78b252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2c78b252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then plotted the maps for year 2012 also  in the Summer months July and August as well as 1 month after in September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year 2012, we can see that there were also critically high probability of WNV occurrences in numerous areas but this was only predicted to occur in August. </a:t>
            </a:r>
            <a:endParaRPr>
              <a:solidFill>
                <a:schemeClr val="dk1"/>
              </a:solidFill>
            </a:endParaRPr>
          </a:p>
          <a:p>
            <a:pPr indent="0" lvl="0" marL="0" rtl="0" algn="l">
              <a:spcBef>
                <a:spcPts val="0"/>
              </a:spcBef>
              <a:spcAft>
                <a:spcPts val="0"/>
              </a:spcAft>
              <a:buNone/>
            </a:pPr>
            <a:r>
              <a:rPr lang="en">
                <a:solidFill>
                  <a:schemeClr val="dk1"/>
                </a:solidFill>
              </a:rPr>
              <a:t>However in September, we can see that the number of locations with critically high probability of WNV occurrence drops albeit not as drastically as the year 2010. Using this, we can then use our production model to predict which areas are potential areas with critically high probability which are then areas to be targeted for spraying.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From our cost-benefit analysis, we have concluded that:</a:t>
            </a:r>
            <a:endParaRPr/>
          </a:p>
          <a:p>
            <a:pPr indent="-298450" lvl="0" marL="457200" rtl="0" algn="l">
              <a:spcBef>
                <a:spcPts val="0"/>
              </a:spcBef>
              <a:spcAft>
                <a:spcPts val="0"/>
              </a:spcAft>
              <a:buSzPts val="1100"/>
              <a:buChar char="●"/>
            </a:pPr>
            <a:r>
              <a:rPr lang="en"/>
              <a:t>Spraying definitely helps</a:t>
            </a:r>
            <a:endParaRPr/>
          </a:p>
          <a:p>
            <a:pPr indent="-298450" lvl="0" marL="457200" rtl="0" algn="l">
              <a:spcBef>
                <a:spcPts val="0"/>
              </a:spcBef>
              <a:spcAft>
                <a:spcPts val="0"/>
              </a:spcAft>
              <a:buSzPts val="1100"/>
              <a:buChar char="●"/>
            </a:pPr>
            <a:r>
              <a:rPr lang="en"/>
              <a:t>It is cheaper to increase sprays and prevent WNV cases, as compared to increasing medical costs due to WNV patients and productivity losses from incapacitated workers</a:t>
            </a:r>
            <a:endParaRPr/>
          </a:p>
          <a:p>
            <a:pPr indent="-298450" lvl="0" marL="457200" rtl="0" algn="l">
              <a:spcBef>
                <a:spcPts val="0"/>
              </a:spcBef>
              <a:spcAft>
                <a:spcPts val="0"/>
              </a:spcAft>
              <a:buSzPts val="1100"/>
              <a:buChar char="●"/>
            </a:pPr>
            <a:r>
              <a:rPr lang="en"/>
              <a:t>Past dataset shows that spraying accuracy needs to be improved</a:t>
            </a:r>
            <a:endParaRPr/>
          </a:p>
          <a:p>
            <a:pPr indent="0" lvl="0" marL="0" rtl="0" algn="l">
              <a:spcBef>
                <a:spcPts val="0"/>
              </a:spcBef>
              <a:spcAft>
                <a:spcPts val="0"/>
              </a:spcAft>
              <a:buNone/>
            </a:pPr>
            <a:r>
              <a:rPr lang="en"/>
              <a:t>Recommendation: Spray more accurately at locations with WNV</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112b1a623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112b1a623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Geographical limitations.</a:t>
            </a:r>
            <a:endParaRPr/>
          </a:p>
          <a:p>
            <a:pPr indent="-298450" lvl="0" marL="457200" rtl="0" algn="l">
              <a:spcBef>
                <a:spcPts val="0"/>
              </a:spcBef>
              <a:spcAft>
                <a:spcPts val="0"/>
              </a:spcAft>
              <a:buSzPts val="1100"/>
              <a:buChar char="●"/>
            </a:pPr>
            <a:r>
              <a:rPr lang="en"/>
              <a:t>Limited to only city of Chicago</a:t>
            </a:r>
            <a:endParaRPr/>
          </a:p>
          <a:p>
            <a:pPr indent="-298450" lvl="1" marL="914400" rtl="0" algn="l">
              <a:spcBef>
                <a:spcPts val="0"/>
              </a:spcBef>
              <a:spcAft>
                <a:spcPts val="0"/>
              </a:spcAft>
              <a:buSzPts val="1100"/>
              <a:buChar char="○"/>
            </a:pPr>
            <a:r>
              <a:rPr lang="en"/>
              <a:t>D</a:t>
            </a:r>
            <a:r>
              <a:rPr lang="en"/>
              <a:t>ataset that this model was trained on was only from this city. This means that we will not be able to get accurate results if this model were to be used anywhere else.</a:t>
            </a:r>
            <a:endParaRPr/>
          </a:p>
          <a:p>
            <a:pPr indent="0" lvl="0" marL="0" rtl="0" algn="l">
              <a:spcBef>
                <a:spcPts val="0"/>
              </a:spcBef>
              <a:spcAft>
                <a:spcPts val="0"/>
              </a:spcAft>
              <a:buNone/>
            </a:pPr>
            <a:r>
              <a:rPr lang="en"/>
              <a:t>Dataset limitations:</a:t>
            </a:r>
            <a:endParaRPr/>
          </a:p>
          <a:p>
            <a:pPr indent="-298450" lvl="0" marL="457200" rtl="0" algn="l">
              <a:spcBef>
                <a:spcPts val="0"/>
              </a:spcBef>
              <a:spcAft>
                <a:spcPts val="0"/>
              </a:spcAft>
              <a:buSzPts val="1100"/>
              <a:buChar char="●"/>
            </a:pPr>
            <a:r>
              <a:rPr lang="en"/>
              <a:t>More years of data</a:t>
            </a:r>
            <a:endParaRPr/>
          </a:p>
          <a:p>
            <a:pPr indent="-298450" lvl="1" marL="914400" rtl="0" algn="l">
              <a:spcBef>
                <a:spcPts val="0"/>
              </a:spcBef>
              <a:spcAft>
                <a:spcPts val="0"/>
              </a:spcAft>
              <a:buSzPts val="1100"/>
              <a:buChar char="○"/>
            </a:pPr>
            <a:r>
              <a:rPr lang="en"/>
              <a:t>We only had 4 years of data</a:t>
            </a:r>
            <a:endParaRPr/>
          </a:p>
          <a:p>
            <a:pPr indent="-298450" lvl="0" marL="457200" rtl="0" algn="l">
              <a:spcBef>
                <a:spcPts val="0"/>
              </a:spcBef>
              <a:spcAft>
                <a:spcPts val="0"/>
              </a:spcAft>
              <a:buSzPts val="1100"/>
              <a:buChar char="●"/>
            </a:pPr>
            <a:r>
              <a:rPr lang="en"/>
              <a:t>Instead of alternate years, if we get consecutive years of data, might get a more accurate model</a:t>
            </a:r>
            <a:endParaRPr/>
          </a:p>
          <a:p>
            <a:pPr indent="-298450" lvl="1" marL="914400" rtl="0" algn="l">
              <a:spcBef>
                <a:spcPts val="0"/>
              </a:spcBef>
              <a:spcAft>
                <a:spcPts val="0"/>
              </a:spcAft>
              <a:buSzPts val="1100"/>
              <a:buChar char="○"/>
            </a:pPr>
            <a:r>
              <a:rPr lang="en"/>
              <a:t>Just like for weather dataset, which had very substantial data, if we were to get many more years from 2007 to 2014, that’d be great</a:t>
            </a:r>
            <a:endParaRPr/>
          </a:p>
          <a:p>
            <a:pPr indent="-298450" lvl="0" marL="457200" rtl="0" algn="l">
              <a:spcBef>
                <a:spcPts val="0"/>
              </a:spcBef>
              <a:spcAft>
                <a:spcPts val="0"/>
              </a:spcAft>
              <a:buSzPts val="1100"/>
              <a:buChar char="●"/>
            </a:pPr>
            <a:r>
              <a:rPr lang="en">
                <a:solidFill>
                  <a:schemeClr val="dk1"/>
                </a:solidFill>
              </a:rPr>
              <a:t>Spray dataset limitations. Too little years to make sense of an obvious pattern.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Only 2 years of data</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Hindered our analysis to derive a pattern to show the effectiveness of the sprays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Luckily additional research was able to back our stand on increasing spraying</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2c78b252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2c78b252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0323ea0d5_3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0323ea0d5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0323ea0d5_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0323ea0d5_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0323ea0d5_3_26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0323ea0d5_3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10323ea0d5_3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10323ea0d5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2955bb714_0_5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2955bb71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12955bb714_0_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12955bb71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highlight>
                  <a:srgbClr val="FFFFFF"/>
                </a:highlight>
              </a:rPr>
              <a:t>The above table shows the number of sample counts for each species of mosquito, as well as how many of these samples contain WNV. We can immediately tell that the 2 most common species of mosquitoes are the Culex Pipiens and Culex Restuans, and samples containing both these species are the most common in Chicago. They are also the only 2 species that carry WNV.</a:t>
            </a:r>
            <a:endParaRPr>
              <a:solidFill>
                <a:schemeClr val="dk1"/>
              </a:solidFill>
              <a:highlight>
                <a:srgbClr val="FFFFFF"/>
              </a:highlight>
            </a:endParaRPr>
          </a:p>
          <a:p>
            <a:pPr indent="0" lvl="0" marL="0" rtl="0" algn="l">
              <a:lnSpc>
                <a:spcPct val="115000"/>
              </a:lnSpc>
              <a:spcBef>
                <a:spcPts val="1100"/>
              </a:spcBef>
              <a:spcAft>
                <a:spcPts val="0"/>
              </a:spcAft>
              <a:buClr>
                <a:schemeClr val="dk1"/>
              </a:buClr>
              <a:buSzPts val="1100"/>
              <a:buFont typeface="Arial"/>
              <a:buNone/>
            </a:pPr>
            <a:r>
              <a:rPr lang="en">
                <a:solidFill>
                  <a:schemeClr val="dk1"/>
                </a:solidFill>
                <a:highlight>
                  <a:srgbClr val="FFFFFF"/>
                </a:highlight>
              </a:rPr>
              <a:t>The table also shows us that, the total number of Culex Pipiens is almost 2 times more than the Culex Restuans. However, they have lesser sample counts, which may suggest that the population of Culex Pipiens is higher in each sample/cluster. There were much more Culex Pipiens samples that are WNV-present.</a:t>
            </a:r>
            <a:endParaRPr>
              <a:solidFill>
                <a:schemeClr val="dk1"/>
              </a:solidFill>
              <a:highlight>
                <a:srgbClr val="FFFFFF"/>
              </a:highlight>
            </a:endParaRPr>
          </a:p>
          <a:p>
            <a:pPr indent="0" lvl="0" marL="0" rtl="0" algn="l">
              <a:lnSpc>
                <a:spcPct val="115000"/>
              </a:lnSpc>
              <a:spcBef>
                <a:spcPts val="1100"/>
              </a:spcBef>
              <a:spcAft>
                <a:spcPts val="0"/>
              </a:spcAft>
              <a:buNone/>
            </a:pPr>
            <a:r>
              <a:rPr lang="en">
                <a:solidFill>
                  <a:schemeClr val="dk1"/>
                </a:solidFill>
                <a:highlight>
                  <a:srgbClr val="FFFFFF"/>
                </a:highlight>
              </a:rPr>
              <a:t>Overall, Culex Pipiens could be considered the more dangerous species due to having the highest proportion of WNV-present samples.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10.png"/><Relationship Id="rId5"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25.png"/><Relationship Id="rId5"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41075" y="363350"/>
            <a:ext cx="8203200" cy="1231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West Nile Virus Prediction Analysis</a:t>
            </a:r>
            <a:endParaRPr/>
          </a:p>
          <a:p>
            <a:pPr indent="0" lvl="0" marL="0" rtl="0" algn="l">
              <a:spcBef>
                <a:spcPts val="0"/>
              </a:spcBef>
              <a:spcAft>
                <a:spcPts val="0"/>
              </a:spcAft>
              <a:buNone/>
            </a:pPr>
            <a:r>
              <a:rPr lang="en"/>
              <a:t>in Chicago</a:t>
            </a:r>
            <a:endParaRPr/>
          </a:p>
        </p:txBody>
      </p:sp>
      <p:sp>
        <p:nvSpPr>
          <p:cNvPr id="65" name="Google Shape;65;p13"/>
          <p:cNvSpPr txBox="1"/>
          <p:nvPr>
            <p:ph idx="1" type="subTitle"/>
          </p:nvPr>
        </p:nvSpPr>
        <p:spPr>
          <a:xfrm>
            <a:off x="6355950" y="4488324"/>
            <a:ext cx="2710200" cy="570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Matthew | Esther | Zhi Cong</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p:nvPr/>
        </p:nvSpPr>
        <p:spPr>
          <a:xfrm>
            <a:off x="-8550" y="0"/>
            <a:ext cx="2549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Datasets</a:t>
            </a:r>
            <a:endParaRPr>
              <a:solidFill>
                <a:schemeClr val="lt1"/>
              </a:solidFill>
            </a:endParaRPr>
          </a:p>
        </p:txBody>
      </p:sp>
      <p:sp>
        <p:nvSpPr>
          <p:cNvPr id="189" name="Google Shape;189;p22"/>
          <p:cNvSpPr txBox="1"/>
          <p:nvPr>
            <p:ph idx="4294967295" type="title"/>
          </p:nvPr>
        </p:nvSpPr>
        <p:spPr>
          <a:xfrm>
            <a:off x="152550" y="194450"/>
            <a:ext cx="2044800" cy="21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Number of WNV cases per month for each year</a:t>
            </a:r>
            <a:endParaRPr>
              <a:solidFill>
                <a:schemeClr val="lt1"/>
              </a:solidFill>
            </a:endParaRPr>
          </a:p>
        </p:txBody>
      </p:sp>
      <p:pic>
        <p:nvPicPr>
          <p:cNvPr id="190" name="Google Shape;190;p22"/>
          <p:cNvPicPr preferRelativeResize="0"/>
          <p:nvPr/>
        </p:nvPicPr>
        <p:blipFill>
          <a:blip r:embed="rId3">
            <a:alphaModFix/>
          </a:blip>
          <a:stretch>
            <a:fillRect/>
          </a:stretch>
        </p:blipFill>
        <p:spPr>
          <a:xfrm>
            <a:off x="2596998" y="49175"/>
            <a:ext cx="6395277" cy="5094325"/>
          </a:xfrm>
          <a:prstGeom prst="rect">
            <a:avLst/>
          </a:prstGeom>
          <a:noFill/>
          <a:ln>
            <a:noFill/>
          </a:ln>
        </p:spPr>
      </p:pic>
      <p:sp>
        <p:nvSpPr>
          <p:cNvPr id="191" name="Google Shape;191;p22"/>
          <p:cNvSpPr txBox="1"/>
          <p:nvPr>
            <p:ph idx="4294967295" type="subTitle"/>
          </p:nvPr>
        </p:nvSpPr>
        <p:spPr>
          <a:xfrm>
            <a:off x="-8550" y="2316650"/>
            <a:ext cx="2549700" cy="282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accent2"/>
              </a:buClr>
              <a:buSzPts val="1300"/>
              <a:buChar char="●"/>
            </a:pPr>
            <a:r>
              <a:rPr lang="en">
                <a:solidFill>
                  <a:schemeClr val="accent2"/>
                </a:solidFill>
              </a:rPr>
              <a:t>Year with highest WNV: 2013</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WNV starts around June, rise rapidly from July</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Peak month: August</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Reduce from Sept, cease from Oct</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Summer months in Chicago: June to August</a:t>
            </a:r>
            <a:endParaRPr>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p:nvPr/>
        </p:nvSpPr>
        <p:spPr>
          <a:xfrm>
            <a:off x="-8550" y="0"/>
            <a:ext cx="2549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Datasets</a:t>
            </a:r>
            <a:endParaRPr>
              <a:solidFill>
                <a:schemeClr val="lt1"/>
              </a:solidFill>
            </a:endParaRPr>
          </a:p>
        </p:txBody>
      </p:sp>
      <p:sp>
        <p:nvSpPr>
          <p:cNvPr id="198" name="Google Shape;198;p23"/>
          <p:cNvSpPr txBox="1"/>
          <p:nvPr>
            <p:ph idx="4294967295" type="title"/>
          </p:nvPr>
        </p:nvSpPr>
        <p:spPr>
          <a:xfrm>
            <a:off x="152550" y="194450"/>
            <a:ext cx="2044800" cy="2122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Number of </a:t>
            </a:r>
            <a:r>
              <a:rPr lang="en">
                <a:solidFill>
                  <a:schemeClr val="lt1"/>
                </a:solidFill>
              </a:rPr>
              <a:t>mosquitoes</a:t>
            </a:r>
            <a:r>
              <a:rPr lang="en">
                <a:solidFill>
                  <a:schemeClr val="lt1"/>
                </a:solidFill>
              </a:rPr>
              <a:t> trapped per month for each year</a:t>
            </a:r>
            <a:endParaRPr>
              <a:solidFill>
                <a:schemeClr val="lt1"/>
              </a:solidFill>
            </a:endParaRPr>
          </a:p>
        </p:txBody>
      </p:sp>
      <p:pic>
        <p:nvPicPr>
          <p:cNvPr id="199" name="Google Shape;199;p23"/>
          <p:cNvPicPr preferRelativeResize="0"/>
          <p:nvPr/>
        </p:nvPicPr>
        <p:blipFill>
          <a:blip r:embed="rId3">
            <a:alphaModFix/>
          </a:blip>
          <a:stretch>
            <a:fillRect/>
          </a:stretch>
        </p:blipFill>
        <p:spPr>
          <a:xfrm>
            <a:off x="2633275" y="19875"/>
            <a:ext cx="6450449" cy="5103731"/>
          </a:xfrm>
          <a:prstGeom prst="rect">
            <a:avLst/>
          </a:prstGeom>
          <a:noFill/>
          <a:ln>
            <a:noFill/>
          </a:ln>
        </p:spPr>
      </p:pic>
      <p:sp>
        <p:nvSpPr>
          <p:cNvPr id="200" name="Google Shape;200;p23"/>
          <p:cNvSpPr txBox="1"/>
          <p:nvPr>
            <p:ph idx="4294967295" type="subTitle"/>
          </p:nvPr>
        </p:nvSpPr>
        <p:spPr>
          <a:xfrm>
            <a:off x="-8550" y="2316650"/>
            <a:ext cx="2549700" cy="2827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accent2"/>
              </a:buClr>
              <a:buSzPts val="1300"/>
              <a:buChar char="●"/>
            </a:pPr>
            <a:r>
              <a:rPr lang="en">
                <a:solidFill>
                  <a:schemeClr val="accent2"/>
                </a:solidFill>
              </a:rPr>
              <a:t>Month with highest number of mosquitoes: July or August</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Highest number of mosquitoes precede highest number of WNV </a:t>
            </a:r>
            <a:r>
              <a:rPr lang="en">
                <a:solidFill>
                  <a:schemeClr val="accent2"/>
                </a:solidFill>
              </a:rPr>
              <a:t>occurrences</a:t>
            </a:r>
            <a:endParaRPr>
              <a:solidFill>
                <a:schemeClr val="accent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4"/>
          <p:cNvSpPr/>
          <p:nvPr/>
        </p:nvSpPr>
        <p:spPr>
          <a:xfrm>
            <a:off x="-8550" y="0"/>
            <a:ext cx="2549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Datasets</a:t>
            </a:r>
            <a:endParaRPr>
              <a:solidFill>
                <a:schemeClr val="lt1"/>
              </a:solidFill>
            </a:endParaRPr>
          </a:p>
        </p:txBody>
      </p:sp>
      <p:sp>
        <p:nvSpPr>
          <p:cNvPr id="207" name="Google Shape;207;p24"/>
          <p:cNvSpPr txBox="1"/>
          <p:nvPr>
            <p:ph idx="4294967295" type="title"/>
          </p:nvPr>
        </p:nvSpPr>
        <p:spPr>
          <a:xfrm>
            <a:off x="152550" y="194450"/>
            <a:ext cx="2044800" cy="2201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Number of WNV cases VS Number of mosquitoes</a:t>
            </a:r>
            <a:endParaRPr>
              <a:solidFill>
                <a:schemeClr val="lt1"/>
              </a:solidFill>
            </a:endParaRPr>
          </a:p>
        </p:txBody>
      </p:sp>
      <p:sp>
        <p:nvSpPr>
          <p:cNvPr id="208" name="Google Shape;208;p24"/>
          <p:cNvSpPr txBox="1"/>
          <p:nvPr>
            <p:ph idx="4294967295" type="subTitle"/>
          </p:nvPr>
        </p:nvSpPr>
        <p:spPr>
          <a:xfrm>
            <a:off x="-8550" y="2396150"/>
            <a:ext cx="2549700" cy="2747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accent2"/>
              </a:buClr>
              <a:buSzPts val="1300"/>
              <a:buChar char="●"/>
            </a:pPr>
            <a:r>
              <a:rPr lang="en">
                <a:solidFill>
                  <a:schemeClr val="accent2"/>
                </a:solidFill>
              </a:rPr>
              <a:t>High number of mosquitoes precede high number of WNV</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High number of mosquitoes: week 26 to 33</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High WNV cases: week 30 to 39</a:t>
            </a:r>
            <a:endParaRPr>
              <a:solidFill>
                <a:schemeClr val="accent2"/>
              </a:solidFill>
            </a:endParaRPr>
          </a:p>
        </p:txBody>
      </p:sp>
      <p:pic>
        <p:nvPicPr>
          <p:cNvPr id="209" name="Google Shape;209;p24"/>
          <p:cNvPicPr preferRelativeResize="0"/>
          <p:nvPr/>
        </p:nvPicPr>
        <p:blipFill>
          <a:blip r:embed="rId3">
            <a:alphaModFix/>
          </a:blip>
          <a:stretch>
            <a:fillRect/>
          </a:stretch>
        </p:blipFill>
        <p:spPr>
          <a:xfrm>
            <a:off x="2541150" y="825781"/>
            <a:ext cx="3216150" cy="1570420"/>
          </a:xfrm>
          <a:prstGeom prst="rect">
            <a:avLst/>
          </a:prstGeom>
          <a:noFill/>
          <a:ln>
            <a:noFill/>
          </a:ln>
        </p:spPr>
      </p:pic>
      <p:pic>
        <p:nvPicPr>
          <p:cNvPr id="210" name="Google Shape;210;p24"/>
          <p:cNvPicPr preferRelativeResize="0"/>
          <p:nvPr/>
        </p:nvPicPr>
        <p:blipFill>
          <a:blip r:embed="rId4">
            <a:alphaModFix/>
          </a:blip>
          <a:stretch>
            <a:fillRect/>
          </a:stretch>
        </p:blipFill>
        <p:spPr>
          <a:xfrm>
            <a:off x="5868457" y="834275"/>
            <a:ext cx="3201292" cy="1561926"/>
          </a:xfrm>
          <a:prstGeom prst="rect">
            <a:avLst/>
          </a:prstGeom>
          <a:noFill/>
          <a:ln>
            <a:noFill/>
          </a:ln>
        </p:spPr>
      </p:pic>
      <p:pic>
        <p:nvPicPr>
          <p:cNvPr id="211" name="Google Shape;211;p24"/>
          <p:cNvPicPr preferRelativeResize="0"/>
          <p:nvPr/>
        </p:nvPicPr>
        <p:blipFill>
          <a:blip r:embed="rId5">
            <a:alphaModFix/>
          </a:blip>
          <a:stretch>
            <a:fillRect/>
          </a:stretch>
        </p:blipFill>
        <p:spPr>
          <a:xfrm>
            <a:off x="2541150" y="2634921"/>
            <a:ext cx="3216152" cy="1561929"/>
          </a:xfrm>
          <a:prstGeom prst="rect">
            <a:avLst/>
          </a:prstGeom>
          <a:noFill/>
          <a:ln>
            <a:noFill/>
          </a:ln>
        </p:spPr>
      </p:pic>
      <p:pic>
        <p:nvPicPr>
          <p:cNvPr id="212" name="Google Shape;212;p24"/>
          <p:cNvPicPr preferRelativeResize="0"/>
          <p:nvPr/>
        </p:nvPicPr>
        <p:blipFill>
          <a:blip r:embed="rId6">
            <a:alphaModFix/>
          </a:blip>
          <a:stretch>
            <a:fillRect/>
          </a:stretch>
        </p:blipFill>
        <p:spPr>
          <a:xfrm>
            <a:off x="5833500" y="2634925"/>
            <a:ext cx="3236247" cy="1561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311700" y="14541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a:t>
            </a:r>
            <a:endParaRPr/>
          </a:p>
          <a:p>
            <a:pPr indent="0" lvl="0" marL="0" rtl="0" algn="l">
              <a:spcBef>
                <a:spcPts val="0"/>
              </a:spcBef>
              <a:spcAft>
                <a:spcPts val="0"/>
              </a:spcAft>
              <a:buNone/>
            </a:pPr>
            <a:r>
              <a:rPr lang="en"/>
              <a:t>Weather dataset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6"/>
          <p:cNvSpPr txBox="1"/>
          <p:nvPr>
            <p:ph type="title"/>
          </p:nvPr>
        </p:nvSpPr>
        <p:spPr>
          <a:xfrm>
            <a:off x="158900" y="196125"/>
            <a:ext cx="4262400" cy="187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Weather Dataset:</a:t>
            </a:r>
            <a:endParaRPr sz="2220"/>
          </a:p>
          <a:p>
            <a:pPr indent="0" lvl="0" marL="0" rtl="0" algn="l">
              <a:spcBef>
                <a:spcPts val="0"/>
              </a:spcBef>
              <a:spcAft>
                <a:spcPts val="0"/>
              </a:spcAft>
              <a:buSzPts val="990"/>
              <a:buNone/>
            </a:pPr>
            <a:r>
              <a:rPr lang="en" sz="2220"/>
              <a:t>Temperature</a:t>
            </a:r>
            <a:endParaRPr sz="2220"/>
          </a:p>
          <a:p>
            <a:pPr indent="-369570" lvl="0" marL="457200" rtl="0" algn="l">
              <a:spcBef>
                <a:spcPts val="0"/>
              </a:spcBef>
              <a:spcAft>
                <a:spcPts val="0"/>
              </a:spcAft>
              <a:buSzPts val="2220"/>
              <a:buChar char="●"/>
            </a:pPr>
            <a:r>
              <a:rPr lang="en" sz="2220"/>
              <a:t>Monthly mean temp</a:t>
            </a:r>
            <a:endParaRPr sz="2220"/>
          </a:p>
          <a:p>
            <a:pPr indent="-369570" lvl="0" marL="457200" rtl="0" algn="l">
              <a:spcBef>
                <a:spcPts val="0"/>
              </a:spcBef>
              <a:spcAft>
                <a:spcPts val="0"/>
              </a:spcAft>
              <a:buSzPts val="2220"/>
              <a:buChar char="●"/>
            </a:pPr>
            <a:r>
              <a:rPr lang="en" sz="2220"/>
              <a:t>Dew-point temp</a:t>
            </a:r>
            <a:endParaRPr sz="2220"/>
          </a:p>
          <a:p>
            <a:pPr indent="-369570" lvl="0" marL="457200" rtl="0" algn="l">
              <a:spcBef>
                <a:spcPts val="0"/>
              </a:spcBef>
              <a:spcAft>
                <a:spcPts val="0"/>
              </a:spcAft>
              <a:buSzPts val="2220"/>
              <a:buChar char="●"/>
            </a:pPr>
            <a:r>
              <a:rPr lang="en" sz="2220"/>
              <a:t>Wet-bulb temp</a:t>
            </a:r>
            <a:endParaRPr sz="2220"/>
          </a:p>
        </p:txBody>
      </p:sp>
      <p:sp>
        <p:nvSpPr>
          <p:cNvPr id="223" name="Google Shape;223;p26"/>
          <p:cNvSpPr txBox="1"/>
          <p:nvPr>
            <p:ph idx="1" type="subTitle"/>
          </p:nvPr>
        </p:nvSpPr>
        <p:spPr>
          <a:xfrm>
            <a:off x="82700" y="2071300"/>
            <a:ext cx="4338600" cy="30723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Summer months: Similar trends with high number of mosquitoes and high WNV over the months of June, July and August</a:t>
            </a:r>
            <a:endParaRPr/>
          </a:p>
          <a:p>
            <a:pPr indent="-330200" lvl="0" marL="457200" rtl="0" algn="l">
              <a:spcBef>
                <a:spcPts val="0"/>
              </a:spcBef>
              <a:spcAft>
                <a:spcPts val="0"/>
              </a:spcAft>
              <a:buSzPts val="1600"/>
              <a:buChar char="●"/>
            </a:pPr>
            <a:r>
              <a:rPr lang="en"/>
              <a:t>High humidity - High mosquito activity</a:t>
            </a:r>
            <a:endParaRPr/>
          </a:p>
          <a:p>
            <a:pPr indent="-330200" lvl="0" marL="457200" rtl="0" algn="l">
              <a:spcBef>
                <a:spcPts val="0"/>
              </a:spcBef>
              <a:spcAft>
                <a:spcPts val="0"/>
              </a:spcAft>
              <a:buSzPts val="1600"/>
              <a:buChar char="●"/>
            </a:pPr>
            <a:r>
              <a:rPr lang="en"/>
              <a:t>High precipitation - High WNV</a:t>
            </a:r>
            <a:endParaRPr/>
          </a:p>
        </p:txBody>
      </p:sp>
      <p:pic>
        <p:nvPicPr>
          <p:cNvPr id="224" name="Google Shape;224;p26"/>
          <p:cNvPicPr preferRelativeResize="0"/>
          <p:nvPr/>
        </p:nvPicPr>
        <p:blipFill>
          <a:blip r:embed="rId3">
            <a:alphaModFix/>
          </a:blip>
          <a:stretch>
            <a:fillRect/>
          </a:stretch>
        </p:blipFill>
        <p:spPr>
          <a:xfrm>
            <a:off x="4573700" y="0"/>
            <a:ext cx="4570300" cy="1662438"/>
          </a:xfrm>
          <a:prstGeom prst="rect">
            <a:avLst/>
          </a:prstGeom>
          <a:noFill/>
          <a:ln>
            <a:noFill/>
          </a:ln>
        </p:spPr>
      </p:pic>
      <p:pic>
        <p:nvPicPr>
          <p:cNvPr id="225" name="Google Shape;225;p26"/>
          <p:cNvPicPr preferRelativeResize="0"/>
          <p:nvPr/>
        </p:nvPicPr>
        <p:blipFill>
          <a:blip r:embed="rId4">
            <a:alphaModFix/>
          </a:blip>
          <a:stretch>
            <a:fillRect/>
          </a:stretch>
        </p:blipFill>
        <p:spPr>
          <a:xfrm>
            <a:off x="4573700" y="1793747"/>
            <a:ext cx="4570300" cy="1661477"/>
          </a:xfrm>
          <a:prstGeom prst="rect">
            <a:avLst/>
          </a:prstGeom>
          <a:noFill/>
          <a:ln>
            <a:noFill/>
          </a:ln>
        </p:spPr>
      </p:pic>
      <p:pic>
        <p:nvPicPr>
          <p:cNvPr id="226" name="Google Shape;226;p26"/>
          <p:cNvPicPr preferRelativeResize="0"/>
          <p:nvPr/>
        </p:nvPicPr>
        <p:blipFill>
          <a:blip r:embed="rId5">
            <a:alphaModFix/>
          </a:blip>
          <a:stretch>
            <a:fillRect/>
          </a:stretch>
        </p:blipFill>
        <p:spPr>
          <a:xfrm>
            <a:off x="4573700" y="3479707"/>
            <a:ext cx="4570297" cy="166379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7"/>
          <p:cNvSpPr txBox="1"/>
          <p:nvPr>
            <p:ph type="title"/>
          </p:nvPr>
        </p:nvSpPr>
        <p:spPr>
          <a:xfrm>
            <a:off x="311700" y="14541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a:t>
            </a:r>
            <a:endParaRPr/>
          </a:p>
          <a:p>
            <a:pPr indent="0" lvl="0" marL="0" rtl="0" algn="l">
              <a:spcBef>
                <a:spcPts val="0"/>
              </a:spcBef>
              <a:spcAft>
                <a:spcPts val="0"/>
              </a:spcAft>
              <a:buNone/>
            </a:pPr>
            <a:r>
              <a:rPr lang="en"/>
              <a:t>Combined dataset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8"/>
          <p:cNvSpPr txBox="1"/>
          <p:nvPr>
            <p:ph type="title"/>
          </p:nvPr>
        </p:nvSpPr>
        <p:spPr>
          <a:xfrm>
            <a:off x="158900" y="196125"/>
            <a:ext cx="3704400" cy="1089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WNV  </a:t>
            </a:r>
            <a:endParaRPr/>
          </a:p>
          <a:p>
            <a:pPr indent="0" lvl="0" marL="0" rtl="0" algn="l">
              <a:spcBef>
                <a:spcPts val="0"/>
              </a:spcBef>
              <a:spcAft>
                <a:spcPts val="0"/>
              </a:spcAft>
              <a:buNone/>
            </a:pPr>
            <a:r>
              <a:rPr lang="en"/>
              <a:t>Average temperature</a:t>
            </a:r>
            <a:endParaRPr/>
          </a:p>
          <a:p>
            <a:pPr indent="0" lvl="0" marL="0" rtl="0" algn="l">
              <a:spcBef>
                <a:spcPts val="0"/>
              </a:spcBef>
              <a:spcAft>
                <a:spcPts val="0"/>
              </a:spcAft>
              <a:buNone/>
            </a:pPr>
            <a:r>
              <a:rPr lang="en"/>
              <a:t>Time </a:t>
            </a:r>
            <a:endParaRPr/>
          </a:p>
        </p:txBody>
      </p:sp>
      <p:sp>
        <p:nvSpPr>
          <p:cNvPr id="237" name="Google Shape;237;p28"/>
          <p:cNvSpPr txBox="1"/>
          <p:nvPr>
            <p:ph idx="1" type="subTitle"/>
          </p:nvPr>
        </p:nvSpPr>
        <p:spPr>
          <a:xfrm>
            <a:off x="82700" y="1537900"/>
            <a:ext cx="4338600" cy="3480300"/>
          </a:xfrm>
          <a:prstGeom prst="rect">
            <a:avLst/>
          </a:prstGeom>
        </p:spPr>
        <p:txBody>
          <a:bodyPr anchorCtr="0" anchor="t" bIns="91425" lIns="91425" spcFirstLastPara="1" rIns="91425" wrap="square" tIns="91425">
            <a:normAutofit lnSpcReduction="10000"/>
          </a:bodyPr>
          <a:lstStyle/>
          <a:p>
            <a:pPr indent="-330200" lvl="0" marL="457200" rtl="0" algn="l">
              <a:spcBef>
                <a:spcPts val="0"/>
              </a:spcBef>
              <a:spcAft>
                <a:spcPts val="0"/>
              </a:spcAft>
              <a:buSzPts val="1600"/>
              <a:buChar char="●"/>
            </a:pPr>
            <a:r>
              <a:rPr lang="en"/>
              <a:t>Potential lead indicator </a:t>
            </a:r>
            <a:endParaRPr/>
          </a:p>
          <a:p>
            <a:pPr indent="-330200" lvl="1" marL="914400" rtl="0" algn="l">
              <a:spcBef>
                <a:spcPts val="0"/>
              </a:spcBef>
              <a:spcAft>
                <a:spcPts val="0"/>
              </a:spcAft>
              <a:buSzPts val="1600"/>
              <a:buChar char="○"/>
            </a:pPr>
            <a:r>
              <a:rPr lang="en"/>
              <a:t>Lead indicator: shows change in direction before corresponding change in target</a:t>
            </a:r>
            <a:br>
              <a:rPr lang="en"/>
            </a:br>
            <a:endParaRPr/>
          </a:p>
          <a:p>
            <a:pPr indent="-330200" lvl="0" marL="457200" rtl="0" algn="l">
              <a:spcBef>
                <a:spcPts val="0"/>
              </a:spcBef>
              <a:spcAft>
                <a:spcPts val="0"/>
              </a:spcAft>
              <a:buSzPts val="1600"/>
              <a:buChar char="●"/>
            </a:pPr>
            <a:r>
              <a:rPr lang="en"/>
              <a:t>2009: </a:t>
            </a:r>
            <a:endParaRPr/>
          </a:p>
          <a:p>
            <a:pPr indent="-330200" lvl="1" marL="914400" rtl="0" algn="l">
              <a:spcBef>
                <a:spcPts val="0"/>
              </a:spcBef>
              <a:spcAft>
                <a:spcPts val="0"/>
              </a:spcAft>
              <a:buSzPts val="1600"/>
              <a:buChar char="○"/>
            </a:pPr>
            <a:r>
              <a:rPr lang="en"/>
              <a:t>Week 28-30 </a:t>
            </a:r>
            <a:endParaRPr/>
          </a:p>
          <a:p>
            <a:pPr indent="-330200" lvl="1" marL="914400" rtl="0" algn="l">
              <a:spcBef>
                <a:spcPts val="0"/>
              </a:spcBef>
              <a:spcAft>
                <a:spcPts val="0"/>
              </a:spcAft>
              <a:buSzPts val="1600"/>
              <a:buChar char="○"/>
            </a:pPr>
            <a:r>
              <a:rPr lang="en"/>
              <a:t>Week 33-35</a:t>
            </a:r>
            <a:br>
              <a:rPr lang="en"/>
            </a:br>
            <a:endParaRPr/>
          </a:p>
          <a:p>
            <a:pPr indent="-330200" lvl="0" marL="457200" rtl="0" algn="l">
              <a:spcBef>
                <a:spcPts val="0"/>
              </a:spcBef>
              <a:spcAft>
                <a:spcPts val="0"/>
              </a:spcAft>
              <a:buSzPts val="1600"/>
              <a:buChar char="●"/>
            </a:pPr>
            <a:r>
              <a:rPr lang="en"/>
              <a:t>2011: </a:t>
            </a:r>
            <a:endParaRPr/>
          </a:p>
          <a:p>
            <a:pPr indent="-330200" lvl="1" marL="914400" rtl="0" algn="l">
              <a:spcBef>
                <a:spcPts val="0"/>
              </a:spcBef>
              <a:spcAft>
                <a:spcPts val="0"/>
              </a:spcAft>
              <a:buSzPts val="1600"/>
              <a:buChar char="○"/>
            </a:pPr>
            <a:r>
              <a:rPr lang="en"/>
              <a:t>Week 30-32</a:t>
            </a:r>
            <a:endParaRPr/>
          </a:p>
          <a:p>
            <a:pPr indent="-330200" lvl="1" marL="914400" rtl="0" algn="l">
              <a:spcBef>
                <a:spcPts val="0"/>
              </a:spcBef>
              <a:spcAft>
                <a:spcPts val="0"/>
              </a:spcAft>
              <a:buSzPts val="1600"/>
              <a:buChar char="○"/>
            </a:pPr>
            <a:r>
              <a:rPr lang="en"/>
              <a:t>Week 33-35 </a:t>
            </a:r>
            <a:endParaRPr/>
          </a:p>
          <a:p>
            <a:pPr indent="-330200" lvl="1" marL="914400" rtl="0" algn="l">
              <a:spcBef>
                <a:spcPts val="0"/>
              </a:spcBef>
              <a:spcAft>
                <a:spcPts val="0"/>
              </a:spcAft>
              <a:buSzPts val="1600"/>
              <a:buChar char="○"/>
            </a:pPr>
            <a:r>
              <a:rPr lang="en"/>
              <a:t>Week 35-38</a:t>
            </a:r>
            <a:br>
              <a:rPr lang="en"/>
            </a:br>
            <a:endParaRPr/>
          </a:p>
          <a:p>
            <a:pPr indent="-330200" lvl="0" marL="457200" rtl="0" algn="l">
              <a:spcBef>
                <a:spcPts val="0"/>
              </a:spcBef>
              <a:spcAft>
                <a:spcPts val="0"/>
              </a:spcAft>
              <a:buSzPts val="1600"/>
              <a:buChar char="●"/>
            </a:pPr>
            <a:r>
              <a:rPr lang="en"/>
              <a:t>Feature engineer time lag columns</a:t>
            </a:r>
            <a:endParaRPr/>
          </a:p>
        </p:txBody>
      </p:sp>
      <p:pic>
        <p:nvPicPr>
          <p:cNvPr id="238" name="Google Shape;238;p28"/>
          <p:cNvPicPr preferRelativeResize="0"/>
          <p:nvPr/>
        </p:nvPicPr>
        <p:blipFill>
          <a:blip r:embed="rId3">
            <a:alphaModFix/>
          </a:blip>
          <a:stretch>
            <a:fillRect/>
          </a:stretch>
        </p:blipFill>
        <p:spPr>
          <a:xfrm>
            <a:off x="4575075" y="76200"/>
            <a:ext cx="4492725" cy="2221125"/>
          </a:xfrm>
          <a:prstGeom prst="rect">
            <a:avLst/>
          </a:prstGeom>
          <a:noFill/>
          <a:ln>
            <a:noFill/>
          </a:ln>
        </p:spPr>
      </p:pic>
      <p:pic>
        <p:nvPicPr>
          <p:cNvPr id="239" name="Google Shape;239;p28"/>
          <p:cNvPicPr preferRelativeResize="0"/>
          <p:nvPr/>
        </p:nvPicPr>
        <p:blipFill>
          <a:blip r:embed="rId4">
            <a:alphaModFix/>
          </a:blip>
          <a:stretch>
            <a:fillRect/>
          </a:stretch>
        </p:blipFill>
        <p:spPr>
          <a:xfrm>
            <a:off x="4602024" y="2769975"/>
            <a:ext cx="4492727" cy="22211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9"/>
          <p:cNvSpPr txBox="1"/>
          <p:nvPr>
            <p:ph type="title"/>
          </p:nvPr>
        </p:nvSpPr>
        <p:spPr>
          <a:xfrm>
            <a:off x="158900" y="196125"/>
            <a:ext cx="4262400" cy="149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20"/>
              <a:t>WNV  </a:t>
            </a:r>
            <a:endParaRPr sz="2220"/>
          </a:p>
          <a:p>
            <a:pPr indent="0" lvl="0" marL="0" rtl="0" algn="l">
              <a:spcBef>
                <a:spcPts val="0"/>
              </a:spcBef>
              <a:spcAft>
                <a:spcPts val="0"/>
              </a:spcAft>
              <a:buSzPts val="990"/>
              <a:buNone/>
            </a:pPr>
            <a:r>
              <a:rPr lang="en" sz="2220"/>
              <a:t>Average relative humidity/</a:t>
            </a:r>
            <a:endParaRPr sz="2220"/>
          </a:p>
          <a:p>
            <a:pPr indent="0" lvl="0" marL="0" rtl="0" algn="l">
              <a:spcBef>
                <a:spcPts val="0"/>
              </a:spcBef>
              <a:spcAft>
                <a:spcPts val="0"/>
              </a:spcAft>
              <a:buSzPts val="990"/>
              <a:buNone/>
            </a:pPr>
            <a:r>
              <a:rPr lang="en" sz="2220"/>
              <a:t>Total precipitation</a:t>
            </a:r>
            <a:endParaRPr sz="2220"/>
          </a:p>
          <a:p>
            <a:pPr indent="0" lvl="0" marL="0" rtl="0" algn="l">
              <a:spcBef>
                <a:spcPts val="0"/>
              </a:spcBef>
              <a:spcAft>
                <a:spcPts val="0"/>
              </a:spcAft>
              <a:buSzPts val="990"/>
              <a:buNone/>
            </a:pPr>
            <a:r>
              <a:rPr lang="en" sz="2220"/>
              <a:t>Time </a:t>
            </a:r>
            <a:endParaRPr sz="2220"/>
          </a:p>
        </p:txBody>
      </p:sp>
      <p:sp>
        <p:nvSpPr>
          <p:cNvPr id="245" name="Google Shape;245;p29"/>
          <p:cNvSpPr txBox="1"/>
          <p:nvPr>
            <p:ph idx="1" type="subTitle"/>
          </p:nvPr>
        </p:nvSpPr>
        <p:spPr>
          <a:xfrm>
            <a:off x="82700" y="1842700"/>
            <a:ext cx="4338600" cy="32247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a:t>Potential lead indicators as well</a:t>
            </a:r>
            <a:endParaRPr/>
          </a:p>
          <a:p>
            <a:pPr indent="0" lvl="0" marL="457200" rtl="0" algn="l">
              <a:spcBef>
                <a:spcPts val="0"/>
              </a:spcBef>
              <a:spcAft>
                <a:spcPts val="0"/>
              </a:spcAft>
              <a:buNone/>
            </a:pPr>
            <a:r>
              <a:t/>
            </a:r>
            <a:endParaRPr/>
          </a:p>
          <a:p>
            <a:pPr indent="-330200" lvl="0" marL="457200" rtl="0" algn="l">
              <a:spcBef>
                <a:spcPts val="0"/>
              </a:spcBef>
              <a:spcAft>
                <a:spcPts val="0"/>
              </a:spcAft>
              <a:buSzPts val="1600"/>
              <a:buChar char="●"/>
            </a:pPr>
            <a:r>
              <a:rPr lang="en"/>
              <a:t>2009 (humidity): </a:t>
            </a:r>
            <a:endParaRPr/>
          </a:p>
          <a:p>
            <a:pPr indent="-330200" lvl="1" marL="914400" rtl="0" algn="l">
              <a:spcBef>
                <a:spcPts val="0"/>
              </a:spcBef>
              <a:spcAft>
                <a:spcPts val="0"/>
              </a:spcAft>
              <a:buSzPts val="1600"/>
              <a:buChar char="○"/>
            </a:pPr>
            <a:r>
              <a:rPr lang="en"/>
              <a:t>Week 28-30 </a:t>
            </a:r>
            <a:endParaRPr/>
          </a:p>
          <a:p>
            <a:pPr indent="-330200" lvl="1" marL="914400" rtl="0" algn="l">
              <a:spcBef>
                <a:spcPts val="0"/>
              </a:spcBef>
              <a:spcAft>
                <a:spcPts val="0"/>
              </a:spcAft>
              <a:buSzPts val="1600"/>
              <a:buChar char="○"/>
            </a:pPr>
            <a:r>
              <a:rPr lang="en"/>
              <a:t>Week 32-35</a:t>
            </a:r>
            <a:endParaRPr/>
          </a:p>
          <a:p>
            <a:pPr indent="0" lvl="0" marL="914400" rtl="0" algn="l">
              <a:spcBef>
                <a:spcPts val="0"/>
              </a:spcBef>
              <a:spcAft>
                <a:spcPts val="0"/>
              </a:spcAft>
              <a:buNone/>
            </a:pPr>
            <a:r>
              <a:t/>
            </a:r>
            <a:endParaRPr/>
          </a:p>
          <a:p>
            <a:pPr indent="-330200" lvl="0" marL="457200" rtl="0" algn="l">
              <a:spcBef>
                <a:spcPts val="0"/>
              </a:spcBef>
              <a:spcAft>
                <a:spcPts val="0"/>
              </a:spcAft>
              <a:buSzPts val="1600"/>
              <a:buChar char="●"/>
            </a:pPr>
            <a:r>
              <a:rPr lang="en"/>
              <a:t>2013 (precipitation): </a:t>
            </a:r>
            <a:endParaRPr/>
          </a:p>
          <a:p>
            <a:pPr indent="-330200" lvl="1" marL="914400" rtl="0" algn="l">
              <a:spcBef>
                <a:spcPts val="0"/>
              </a:spcBef>
              <a:spcAft>
                <a:spcPts val="0"/>
              </a:spcAft>
              <a:buSzPts val="1600"/>
              <a:buChar char="○"/>
            </a:pPr>
            <a:r>
              <a:rPr lang="en"/>
              <a:t>Week 31-32</a:t>
            </a:r>
            <a:endParaRPr/>
          </a:p>
          <a:p>
            <a:pPr indent="-330200" lvl="1" marL="914400" rtl="0" algn="l">
              <a:spcBef>
                <a:spcPts val="0"/>
              </a:spcBef>
              <a:spcAft>
                <a:spcPts val="0"/>
              </a:spcAft>
              <a:buSzPts val="1600"/>
              <a:buChar char="○"/>
            </a:pPr>
            <a:r>
              <a:rPr lang="en"/>
              <a:t>Week 33-35 </a:t>
            </a:r>
            <a:endParaRPr/>
          </a:p>
          <a:p>
            <a:pPr indent="0" lvl="0" marL="914400" rtl="0" algn="l">
              <a:spcBef>
                <a:spcPts val="0"/>
              </a:spcBef>
              <a:spcAft>
                <a:spcPts val="0"/>
              </a:spcAft>
              <a:buNone/>
            </a:pPr>
            <a:r>
              <a:t/>
            </a:r>
            <a:endParaRPr/>
          </a:p>
          <a:p>
            <a:pPr indent="-330200" lvl="0" marL="457200" rtl="0" algn="l">
              <a:spcBef>
                <a:spcPts val="0"/>
              </a:spcBef>
              <a:spcAft>
                <a:spcPts val="0"/>
              </a:spcAft>
              <a:buSzPts val="1600"/>
              <a:buChar char="●"/>
            </a:pPr>
            <a:r>
              <a:rPr lang="en"/>
              <a:t>Feature engineer time lag columns</a:t>
            </a:r>
            <a:endParaRPr/>
          </a:p>
        </p:txBody>
      </p:sp>
      <p:pic>
        <p:nvPicPr>
          <p:cNvPr id="246" name="Google Shape;246;p29"/>
          <p:cNvPicPr preferRelativeResize="0"/>
          <p:nvPr/>
        </p:nvPicPr>
        <p:blipFill>
          <a:blip r:embed="rId3">
            <a:alphaModFix/>
          </a:blip>
          <a:stretch>
            <a:fillRect/>
          </a:stretch>
        </p:blipFill>
        <p:spPr>
          <a:xfrm>
            <a:off x="4649900" y="152400"/>
            <a:ext cx="4417899" cy="2184130"/>
          </a:xfrm>
          <a:prstGeom prst="rect">
            <a:avLst/>
          </a:prstGeom>
          <a:noFill/>
          <a:ln>
            <a:noFill/>
          </a:ln>
        </p:spPr>
      </p:pic>
      <p:pic>
        <p:nvPicPr>
          <p:cNvPr id="247" name="Google Shape;247;p29"/>
          <p:cNvPicPr preferRelativeResize="0"/>
          <p:nvPr/>
        </p:nvPicPr>
        <p:blipFill>
          <a:blip r:embed="rId4">
            <a:alphaModFix/>
          </a:blip>
          <a:stretch>
            <a:fillRect/>
          </a:stretch>
        </p:blipFill>
        <p:spPr>
          <a:xfrm>
            <a:off x="4649900" y="2793730"/>
            <a:ext cx="4417899" cy="21717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type="title"/>
          </p:nvPr>
        </p:nvSpPr>
        <p:spPr>
          <a:xfrm>
            <a:off x="265500" y="1733850"/>
            <a:ext cx="4045200" cy="1675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Feature engineering</a:t>
            </a:r>
            <a:endParaRPr/>
          </a:p>
        </p:txBody>
      </p:sp>
      <p:sp>
        <p:nvSpPr>
          <p:cNvPr id="253" name="Google Shape;253;p30"/>
          <p:cNvSpPr txBox="1"/>
          <p:nvPr>
            <p:ph idx="2" type="body"/>
          </p:nvPr>
        </p:nvSpPr>
        <p:spPr>
          <a:xfrm>
            <a:off x="4769175" y="663300"/>
            <a:ext cx="4219500" cy="38982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t>
            </a:r>
            <a:r>
              <a:rPr i="1" lang="en" sz="1700"/>
              <a:t>species</a:t>
            </a:r>
            <a:r>
              <a:rPr lang="en" sz="1700"/>
              <a:t>' converted to ordinal numeric </a:t>
            </a:r>
            <a:endParaRPr sz="1700"/>
          </a:p>
          <a:p>
            <a:pPr indent="-336550" lvl="0" marL="457200" rtl="0" algn="l">
              <a:spcBef>
                <a:spcPts val="0"/>
              </a:spcBef>
              <a:spcAft>
                <a:spcPts val="0"/>
              </a:spcAft>
              <a:buSzPts val="1700"/>
              <a:buChar char="●"/>
            </a:pPr>
            <a:r>
              <a:rPr lang="en" sz="1700"/>
              <a:t>‘</a:t>
            </a:r>
            <a:r>
              <a:rPr i="1" lang="en" sz="1700"/>
              <a:t>codesum</a:t>
            </a:r>
            <a:r>
              <a:rPr lang="en" sz="1700"/>
              <a:t>’ converted to binary </a:t>
            </a:r>
            <a:endParaRPr sz="1700"/>
          </a:p>
          <a:p>
            <a:pPr indent="-336550" lvl="0" marL="457200" rtl="0" algn="l">
              <a:spcBef>
                <a:spcPts val="0"/>
              </a:spcBef>
              <a:spcAft>
                <a:spcPts val="0"/>
              </a:spcAft>
              <a:buSzPts val="1700"/>
              <a:buChar char="●"/>
            </a:pPr>
            <a:r>
              <a:rPr lang="en" sz="1700"/>
              <a:t>‘</a:t>
            </a:r>
            <a:r>
              <a:rPr i="1" lang="en" sz="1700"/>
              <a:t>tavg</a:t>
            </a:r>
            <a:r>
              <a:rPr lang="en" sz="1700"/>
              <a:t>’ &amp; ‘</a:t>
            </a:r>
            <a:r>
              <a:rPr i="1" lang="en" sz="1700"/>
              <a:t>dewpoint</a:t>
            </a:r>
            <a:r>
              <a:rPr lang="en" sz="1700"/>
              <a:t>’ to celsius</a:t>
            </a:r>
            <a:endParaRPr sz="1700"/>
          </a:p>
          <a:p>
            <a:pPr indent="-336550" lvl="0" marL="457200" rtl="0" algn="l">
              <a:spcBef>
                <a:spcPts val="0"/>
              </a:spcBef>
              <a:spcAft>
                <a:spcPts val="0"/>
              </a:spcAft>
              <a:buSzPts val="1700"/>
              <a:buChar char="●"/>
            </a:pPr>
            <a:r>
              <a:rPr lang="en" sz="1700"/>
              <a:t>Relative humidity</a:t>
            </a:r>
            <a:endParaRPr sz="1700"/>
          </a:p>
          <a:p>
            <a:pPr indent="-323850" lvl="1" marL="914400" rtl="0" algn="l">
              <a:spcBef>
                <a:spcPts val="0"/>
              </a:spcBef>
              <a:spcAft>
                <a:spcPts val="0"/>
              </a:spcAft>
              <a:buSzPts val="1500"/>
              <a:buChar char="○"/>
            </a:pPr>
            <a:r>
              <a:rPr lang="en" sz="1500"/>
              <a:t>Temperature</a:t>
            </a:r>
            <a:endParaRPr sz="1500"/>
          </a:p>
          <a:p>
            <a:pPr indent="-323850" lvl="1" marL="914400" rtl="0" algn="l">
              <a:spcBef>
                <a:spcPts val="0"/>
              </a:spcBef>
              <a:spcAft>
                <a:spcPts val="0"/>
              </a:spcAft>
              <a:buSzPts val="1500"/>
              <a:buChar char="○"/>
            </a:pPr>
            <a:r>
              <a:rPr lang="en" sz="1500"/>
              <a:t>Dewpoint</a:t>
            </a:r>
            <a:endParaRPr sz="1500"/>
          </a:p>
          <a:p>
            <a:pPr indent="-336550" lvl="0" marL="457200" rtl="0" algn="l">
              <a:spcBef>
                <a:spcPts val="0"/>
              </a:spcBef>
              <a:spcAft>
                <a:spcPts val="0"/>
              </a:spcAft>
              <a:buSzPts val="1700"/>
              <a:buChar char="●"/>
            </a:pPr>
            <a:r>
              <a:rPr lang="en" sz="1700"/>
              <a:t>Weekly average temperature and total precipitation</a:t>
            </a:r>
            <a:endParaRPr sz="1700"/>
          </a:p>
          <a:p>
            <a:pPr indent="-336550" lvl="0" marL="457200" rtl="0" algn="l">
              <a:spcBef>
                <a:spcPts val="0"/>
              </a:spcBef>
              <a:spcAft>
                <a:spcPts val="0"/>
              </a:spcAft>
              <a:buSzPts val="1700"/>
              <a:buChar char="●"/>
            </a:pPr>
            <a:r>
              <a:rPr lang="en" sz="1700"/>
              <a:t>Time lag columns </a:t>
            </a:r>
            <a:endParaRPr sz="1700"/>
          </a:p>
          <a:p>
            <a:pPr indent="-323850" lvl="1" marL="914400" rtl="0" algn="l">
              <a:spcBef>
                <a:spcPts val="0"/>
              </a:spcBef>
              <a:spcAft>
                <a:spcPts val="0"/>
              </a:spcAft>
              <a:buSzPts val="1500"/>
              <a:buChar char="○"/>
            </a:pPr>
            <a:r>
              <a:rPr lang="en" sz="1500"/>
              <a:t>Precipitation, avg_temp and relative humidity</a:t>
            </a:r>
            <a:endParaRPr sz="1500"/>
          </a:p>
          <a:p>
            <a:pPr indent="-336550" lvl="0" marL="457200" rtl="0" algn="l">
              <a:spcBef>
                <a:spcPts val="0"/>
              </a:spcBef>
              <a:spcAft>
                <a:spcPts val="0"/>
              </a:spcAft>
              <a:buSzPts val="1700"/>
              <a:buChar char="●"/>
            </a:pPr>
            <a:r>
              <a:rPr lang="en" sz="1700"/>
              <a:t>Polynomial Features</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1"/>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Data Modeling Workflow</a:t>
            </a:r>
            <a:endParaRPr b="1" sz="2700"/>
          </a:p>
        </p:txBody>
      </p:sp>
      <p:sp>
        <p:nvSpPr>
          <p:cNvPr descr="Background pointer shape in timeline graphic" id="259" name="Google Shape;259;p31"/>
          <p:cNvSpPr/>
          <p:nvPr/>
        </p:nvSpPr>
        <p:spPr>
          <a:xfrm>
            <a:off x="340925" y="1691050"/>
            <a:ext cx="1872000" cy="7158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0" name="Google Shape;260;p31"/>
          <p:cNvSpPr txBox="1"/>
          <p:nvPr>
            <p:ph idx="1" type="body"/>
          </p:nvPr>
        </p:nvSpPr>
        <p:spPr>
          <a:xfrm>
            <a:off x="340917" y="1850393"/>
            <a:ext cx="1455300" cy="371400"/>
          </a:xfrm>
          <a:prstGeom prst="rect">
            <a:avLst/>
          </a:prstGeom>
        </p:spPr>
        <p:txBody>
          <a:bodyPr anchorCtr="0" anchor="ctr"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600"/>
              <a:t>Prelim EDA</a:t>
            </a:r>
            <a:endParaRPr sz="1600">
              <a:solidFill>
                <a:schemeClr val="lt1"/>
              </a:solidFill>
            </a:endParaRPr>
          </a:p>
        </p:txBody>
      </p:sp>
      <p:grpSp>
        <p:nvGrpSpPr>
          <p:cNvPr id="261" name="Google Shape;261;p31"/>
          <p:cNvGrpSpPr/>
          <p:nvPr/>
        </p:nvGrpSpPr>
        <p:grpSpPr>
          <a:xfrm>
            <a:off x="969148" y="1200555"/>
            <a:ext cx="198860" cy="468929"/>
            <a:chOff x="777447" y="1610215"/>
            <a:chExt cx="198900" cy="593656"/>
          </a:xfrm>
        </p:grpSpPr>
        <p:cxnSp>
          <p:nvCxnSpPr>
            <p:cNvPr id="262" name="Google Shape;262;p31"/>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263" name="Google Shape;263;p31"/>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31"/>
          <p:cNvSpPr txBox="1"/>
          <p:nvPr>
            <p:ph idx="1" type="body"/>
          </p:nvPr>
        </p:nvSpPr>
        <p:spPr>
          <a:xfrm>
            <a:off x="-62625" y="337631"/>
            <a:ext cx="2242200" cy="7158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sz="1600">
                <a:solidFill>
                  <a:schemeClr val="dk1"/>
                </a:solidFill>
              </a:rPr>
              <a:t>Analysis of interaction of WNV presence with original features</a:t>
            </a:r>
            <a:endParaRPr sz="1600">
              <a:solidFill>
                <a:schemeClr val="dk1"/>
              </a:solidFill>
            </a:endParaRPr>
          </a:p>
        </p:txBody>
      </p:sp>
      <p:sp>
        <p:nvSpPr>
          <p:cNvPr descr="Background pointer shape in timeline graphic" id="265" name="Google Shape;265;p31"/>
          <p:cNvSpPr/>
          <p:nvPr/>
        </p:nvSpPr>
        <p:spPr>
          <a:xfrm>
            <a:off x="1816648"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66" name="Google Shape;266;p31"/>
          <p:cNvSpPr txBox="1"/>
          <p:nvPr>
            <p:ph idx="1" type="body"/>
          </p:nvPr>
        </p:nvSpPr>
        <p:spPr>
          <a:xfrm>
            <a:off x="2162025" y="1691056"/>
            <a:ext cx="1315200" cy="715800"/>
          </a:xfrm>
          <a:prstGeom prst="rect">
            <a:avLst/>
          </a:prstGeom>
        </p:spPr>
        <p:txBody>
          <a:bodyPr anchorCtr="0" anchor="ctr" bIns="91425" lIns="91425" spcFirstLastPara="1" rIns="91425" wrap="square" tIns="91425">
            <a:normAutofit fontScale="70000"/>
          </a:bodyPr>
          <a:lstStyle/>
          <a:p>
            <a:pPr indent="0" lvl="0" marL="0" rtl="0" algn="ctr">
              <a:lnSpc>
                <a:spcPct val="100000"/>
              </a:lnSpc>
              <a:spcBef>
                <a:spcPts val="0"/>
              </a:spcBef>
              <a:spcAft>
                <a:spcPts val="0"/>
              </a:spcAft>
              <a:buNone/>
            </a:pPr>
            <a:r>
              <a:rPr lang="en" sz="1600"/>
              <a:t>Data Cleaning/ Feature engineering</a:t>
            </a:r>
            <a:endParaRPr sz="1600">
              <a:solidFill>
                <a:schemeClr val="lt1"/>
              </a:solidFill>
            </a:endParaRPr>
          </a:p>
        </p:txBody>
      </p:sp>
      <p:grpSp>
        <p:nvGrpSpPr>
          <p:cNvPr id="267" name="Google Shape;267;p31"/>
          <p:cNvGrpSpPr/>
          <p:nvPr/>
        </p:nvGrpSpPr>
        <p:grpSpPr>
          <a:xfrm>
            <a:off x="2684149" y="2402529"/>
            <a:ext cx="198860" cy="468929"/>
            <a:chOff x="2223534" y="2938958"/>
            <a:chExt cx="198900" cy="593656"/>
          </a:xfrm>
        </p:grpSpPr>
        <p:cxnSp>
          <p:nvCxnSpPr>
            <p:cNvPr id="268" name="Google Shape;268;p31"/>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269" name="Google Shape;269;p31"/>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0" name="Google Shape;270;p31"/>
          <p:cNvSpPr txBox="1"/>
          <p:nvPr>
            <p:ph idx="1" type="body"/>
          </p:nvPr>
        </p:nvSpPr>
        <p:spPr>
          <a:xfrm>
            <a:off x="1472613" y="2913542"/>
            <a:ext cx="2407800" cy="971700"/>
          </a:xfrm>
          <a:prstGeom prst="rect">
            <a:avLst/>
          </a:prstGeom>
        </p:spPr>
        <p:txBody>
          <a:bodyPr anchorCtr="0" anchor="ctr" bIns="91425" lIns="91425" spcFirstLastPara="1" rIns="91425" wrap="square" tIns="91425">
            <a:normAutofit fontScale="85000" lnSpcReduction="10000"/>
          </a:bodyPr>
          <a:lstStyle/>
          <a:p>
            <a:pPr indent="-314960" lvl="0" marL="457200" rtl="0" algn="l">
              <a:spcBef>
                <a:spcPts val="0"/>
              </a:spcBef>
              <a:spcAft>
                <a:spcPts val="0"/>
              </a:spcAft>
              <a:buClr>
                <a:srgbClr val="37474F"/>
              </a:buClr>
              <a:buSzPct val="100000"/>
              <a:buChar char="●"/>
            </a:pPr>
            <a:r>
              <a:rPr lang="en" sz="1600">
                <a:solidFill>
                  <a:srgbClr val="37474F"/>
                </a:solidFill>
              </a:rPr>
              <a:t>Preprocessing</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Feature engineering</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Train-Test-Split</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Model </a:t>
            </a:r>
            <a:r>
              <a:rPr lang="en" sz="1600">
                <a:solidFill>
                  <a:srgbClr val="37474F"/>
                </a:solidFill>
              </a:rPr>
              <a:t>preparation</a:t>
            </a:r>
            <a:endParaRPr sz="1600">
              <a:solidFill>
                <a:srgbClr val="37474F"/>
              </a:solidFill>
            </a:endParaRPr>
          </a:p>
        </p:txBody>
      </p:sp>
      <p:sp>
        <p:nvSpPr>
          <p:cNvPr descr="Background pointer shape in timeline graphic" id="271" name="Google Shape;271;p31"/>
          <p:cNvSpPr/>
          <p:nvPr/>
        </p:nvSpPr>
        <p:spPr>
          <a:xfrm>
            <a:off x="3497200" y="1691050"/>
            <a:ext cx="20244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2" name="Google Shape;272;p31"/>
          <p:cNvSpPr txBox="1"/>
          <p:nvPr>
            <p:ph idx="1" type="body"/>
          </p:nvPr>
        </p:nvSpPr>
        <p:spPr>
          <a:xfrm>
            <a:off x="3843004" y="1823107"/>
            <a:ext cx="1315200" cy="451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320"/>
              <a:t>Generating models</a:t>
            </a:r>
            <a:endParaRPr sz="1320">
              <a:solidFill>
                <a:schemeClr val="lt1"/>
              </a:solidFill>
            </a:endParaRPr>
          </a:p>
        </p:txBody>
      </p:sp>
      <p:grpSp>
        <p:nvGrpSpPr>
          <p:cNvPr id="273" name="Google Shape;273;p31"/>
          <p:cNvGrpSpPr/>
          <p:nvPr/>
        </p:nvGrpSpPr>
        <p:grpSpPr>
          <a:xfrm>
            <a:off x="4318739" y="1352955"/>
            <a:ext cx="198860" cy="468929"/>
            <a:chOff x="3918084" y="1610215"/>
            <a:chExt cx="198900" cy="593656"/>
          </a:xfrm>
        </p:grpSpPr>
        <p:cxnSp>
          <p:nvCxnSpPr>
            <p:cNvPr id="274" name="Google Shape;274;p3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75" name="Google Shape;275;p3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31"/>
          <p:cNvSpPr txBox="1"/>
          <p:nvPr>
            <p:ph idx="1" type="body"/>
          </p:nvPr>
        </p:nvSpPr>
        <p:spPr>
          <a:xfrm>
            <a:off x="3131250" y="0"/>
            <a:ext cx="2982300" cy="1353000"/>
          </a:xfrm>
          <a:prstGeom prst="rect">
            <a:avLst/>
          </a:prstGeom>
        </p:spPr>
        <p:txBody>
          <a:bodyPr anchorCtr="0" anchor="ctr" bIns="91425" lIns="91425" spcFirstLastPara="1" rIns="91425" wrap="square" tIns="91425">
            <a:normAutofit fontScale="77500" lnSpcReduction="20000"/>
          </a:bodyPr>
          <a:lstStyle/>
          <a:p>
            <a:pPr indent="-307340" lvl="0" marL="457200" rtl="0" algn="l">
              <a:spcBef>
                <a:spcPts val="0"/>
              </a:spcBef>
              <a:spcAft>
                <a:spcPts val="0"/>
              </a:spcAft>
              <a:buClr>
                <a:schemeClr val="dk1"/>
              </a:buClr>
              <a:buSzPct val="100000"/>
              <a:buChar char="●"/>
            </a:pPr>
            <a:r>
              <a:rPr lang="en" sz="1600">
                <a:solidFill>
                  <a:schemeClr val="dk1"/>
                </a:solidFill>
              </a:rPr>
              <a:t>Logistic Regression</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Support Vector Machine classification</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K Nearest Neighbour</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Random Forest </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Decision Tree / Extra Trees</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Boosting (Ada, Gradient, XG)</a:t>
            </a:r>
            <a:endParaRPr sz="1600">
              <a:solidFill>
                <a:schemeClr val="dk1"/>
              </a:solidFill>
            </a:endParaRPr>
          </a:p>
        </p:txBody>
      </p:sp>
      <p:sp>
        <p:nvSpPr>
          <p:cNvPr descr="Background pointer shape in timeline graphic" id="277" name="Google Shape;277;p31"/>
          <p:cNvSpPr/>
          <p:nvPr/>
        </p:nvSpPr>
        <p:spPr>
          <a:xfrm>
            <a:off x="5125598"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78" name="Google Shape;278;p31"/>
          <p:cNvSpPr txBox="1"/>
          <p:nvPr>
            <p:ph idx="1" type="body"/>
          </p:nvPr>
        </p:nvSpPr>
        <p:spPr>
          <a:xfrm>
            <a:off x="5491525" y="1850393"/>
            <a:ext cx="1315200" cy="3714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420"/>
              <a:t>Fine tuning</a:t>
            </a:r>
            <a:endParaRPr sz="1420">
              <a:solidFill>
                <a:schemeClr val="lt1"/>
              </a:solidFill>
            </a:endParaRPr>
          </a:p>
        </p:txBody>
      </p:sp>
      <p:grpSp>
        <p:nvGrpSpPr>
          <p:cNvPr id="279" name="Google Shape;279;p31"/>
          <p:cNvGrpSpPr/>
          <p:nvPr/>
        </p:nvGrpSpPr>
        <p:grpSpPr>
          <a:xfrm>
            <a:off x="5971960" y="2402529"/>
            <a:ext cx="198860" cy="468929"/>
            <a:chOff x="5958946" y="2938958"/>
            <a:chExt cx="198900" cy="593656"/>
          </a:xfrm>
        </p:grpSpPr>
        <p:cxnSp>
          <p:nvCxnSpPr>
            <p:cNvPr id="280" name="Google Shape;280;p31"/>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281" name="Google Shape;281;p31"/>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 name="Google Shape;282;p31"/>
          <p:cNvSpPr txBox="1"/>
          <p:nvPr>
            <p:ph idx="1" type="body"/>
          </p:nvPr>
        </p:nvSpPr>
        <p:spPr>
          <a:xfrm>
            <a:off x="5049425" y="3035773"/>
            <a:ext cx="2741100" cy="1094400"/>
          </a:xfrm>
          <a:prstGeom prst="rect">
            <a:avLst/>
          </a:prstGeom>
        </p:spPr>
        <p:txBody>
          <a:bodyPr anchorCtr="0" anchor="ctr"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Accounting for imbalanced data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Hyperparameter tuning of models</a:t>
            </a:r>
            <a:endParaRPr sz="1600">
              <a:solidFill>
                <a:schemeClr val="dk1"/>
              </a:solidFill>
            </a:endParaRPr>
          </a:p>
        </p:txBody>
      </p:sp>
      <p:sp>
        <p:nvSpPr>
          <p:cNvPr descr="Background pointer shape in timeline graphic" id="283" name="Google Shape;283;p31"/>
          <p:cNvSpPr/>
          <p:nvPr/>
        </p:nvSpPr>
        <p:spPr>
          <a:xfrm>
            <a:off x="6780074"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84" name="Google Shape;284;p31"/>
          <p:cNvSpPr txBox="1"/>
          <p:nvPr>
            <p:ph idx="1" type="body"/>
          </p:nvPr>
        </p:nvSpPr>
        <p:spPr>
          <a:xfrm>
            <a:off x="7109675" y="1774200"/>
            <a:ext cx="1315200" cy="523800"/>
          </a:xfrm>
          <a:prstGeom prst="rect">
            <a:avLst/>
          </a:prstGeom>
        </p:spPr>
        <p:txBody>
          <a:bodyPr anchorCtr="0" anchor="ctr" bIns="91425" lIns="91425" spcFirstLastPara="1" rIns="91425" wrap="square" tIns="91425">
            <a:normAutofit fontScale="85000" lnSpcReduction="20000"/>
          </a:bodyPr>
          <a:lstStyle/>
          <a:p>
            <a:pPr indent="0" lvl="0" marL="0" rtl="0" algn="ctr">
              <a:lnSpc>
                <a:spcPct val="100000"/>
              </a:lnSpc>
              <a:spcBef>
                <a:spcPts val="0"/>
              </a:spcBef>
              <a:spcAft>
                <a:spcPts val="0"/>
              </a:spcAft>
              <a:buNone/>
            </a:pPr>
            <a:r>
              <a:rPr lang="en" sz="1600"/>
              <a:t>Model selection</a:t>
            </a:r>
            <a:endParaRPr sz="1600">
              <a:solidFill>
                <a:schemeClr val="lt1"/>
              </a:solidFill>
            </a:endParaRPr>
          </a:p>
        </p:txBody>
      </p:sp>
      <p:grpSp>
        <p:nvGrpSpPr>
          <p:cNvPr id="285" name="Google Shape;285;p31"/>
          <p:cNvGrpSpPr/>
          <p:nvPr/>
        </p:nvGrpSpPr>
        <p:grpSpPr>
          <a:xfrm>
            <a:off x="7668098" y="1200555"/>
            <a:ext cx="198860" cy="468929"/>
            <a:chOff x="3918084" y="1610215"/>
            <a:chExt cx="198900" cy="593656"/>
          </a:xfrm>
        </p:grpSpPr>
        <p:cxnSp>
          <p:nvCxnSpPr>
            <p:cNvPr id="286" name="Google Shape;286;p31"/>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287" name="Google Shape;287;p31"/>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31"/>
          <p:cNvSpPr txBox="1"/>
          <p:nvPr>
            <p:ph idx="1" type="body"/>
          </p:nvPr>
        </p:nvSpPr>
        <p:spPr>
          <a:xfrm>
            <a:off x="6531904" y="506043"/>
            <a:ext cx="2242200" cy="715800"/>
          </a:xfrm>
          <a:prstGeom prst="rect">
            <a:avLst/>
          </a:prstGeom>
        </p:spPr>
        <p:txBody>
          <a:bodyPr anchorCtr="0" anchor="ctr" bIns="91425" lIns="91425" spcFirstLastPara="1" rIns="91425" wrap="square" tIns="91425">
            <a:normAutofit fontScale="85000" lnSpcReduction="20000"/>
          </a:bodyPr>
          <a:lstStyle/>
          <a:p>
            <a:pPr indent="0" lvl="0" marL="0" rtl="0" algn="l">
              <a:spcBef>
                <a:spcPts val="0"/>
              </a:spcBef>
              <a:spcAft>
                <a:spcPts val="0"/>
              </a:spcAft>
              <a:buNone/>
            </a:pPr>
            <a:r>
              <a:rPr lang="en" sz="1600">
                <a:solidFill>
                  <a:schemeClr val="dk1"/>
                </a:solidFill>
              </a:rPr>
              <a:t>Comparison and selection of model based on desired metric</a:t>
            </a:r>
            <a:endParaRPr sz="1600">
              <a:solidFill>
                <a:schemeClr val="dk1"/>
              </a:solidFill>
            </a:endParaRPr>
          </a:p>
        </p:txBody>
      </p:sp>
      <p:sp>
        <p:nvSpPr>
          <p:cNvPr id="289" name="Google Shape;289;p31"/>
          <p:cNvSpPr/>
          <p:nvPr/>
        </p:nvSpPr>
        <p:spPr>
          <a:xfrm>
            <a:off x="3296700" y="89950"/>
            <a:ext cx="2741100" cy="11583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p:nvPr/>
        </p:nvSpPr>
        <p:spPr>
          <a:xfrm>
            <a:off x="5102665" y="3052168"/>
            <a:ext cx="2407800" cy="10944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1"/>
          <p:cNvSpPr/>
          <p:nvPr/>
        </p:nvSpPr>
        <p:spPr>
          <a:xfrm>
            <a:off x="6407316" y="456236"/>
            <a:ext cx="2407800" cy="7158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txBox="1"/>
          <p:nvPr>
            <p:ph type="title"/>
          </p:nvPr>
        </p:nvSpPr>
        <p:spPr>
          <a:xfrm>
            <a:off x="311725" y="3485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Agenda</a:t>
            </a:r>
            <a:endParaRPr/>
          </a:p>
        </p:txBody>
      </p:sp>
      <p:grpSp>
        <p:nvGrpSpPr>
          <p:cNvPr id="71" name="Google Shape;71;p14"/>
          <p:cNvGrpSpPr/>
          <p:nvPr/>
        </p:nvGrpSpPr>
        <p:grpSpPr>
          <a:xfrm>
            <a:off x="424825" y="1253973"/>
            <a:ext cx="8294371" cy="799416"/>
            <a:chOff x="424813" y="1177875"/>
            <a:chExt cx="8294371" cy="849900"/>
          </a:xfrm>
        </p:grpSpPr>
        <p:sp>
          <p:nvSpPr>
            <p:cNvPr id="72" name="Google Shape;72;p14"/>
            <p:cNvSpPr/>
            <p:nvPr/>
          </p:nvSpPr>
          <p:spPr>
            <a:xfrm>
              <a:off x="2927684" y="1177875"/>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424813" y="117787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 name="Google Shape;74;p14"/>
          <p:cNvSpPr txBox="1"/>
          <p:nvPr>
            <p:ph idx="4294967295" type="body"/>
          </p:nvPr>
        </p:nvSpPr>
        <p:spPr>
          <a:xfrm>
            <a:off x="539675" y="125420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Background</a:t>
            </a:r>
            <a:endParaRPr>
              <a:solidFill>
                <a:schemeClr val="lt1"/>
              </a:solidFill>
            </a:endParaRPr>
          </a:p>
        </p:txBody>
      </p:sp>
      <p:sp>
        <p:nvSpPr>
          <p:cNvPr id="75" name="Google Shape;75;p14"/>
          <p:cNvSpPr txBox="1"/>
          <p:nvPr>
            <p:ph idx="4294967295" type="body"/>
          </p:nvPr>
        </p:nvSpPr>
        <p:spPr>
          <a:xfrm>
            <a:off x="3480453" y="1254158"/>
            <a:ext cx="5111700" cy="799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Background information</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Project objective </a:t>
            </a:r>
            <a:endParaRPr>
              <a:solidFill>
                <a:schemeClr val="lt1"/>
              </a:solidFill>
            </a:endParaRPr>
          </a:p>
        </p:txBody>
      </p:sp>
      <p:grpSp>
        <p:nvGrpSpPr>
          <p:cNvPr id="76" name="Google Shape;76;p14"/>
          <p:cNvGrpSpPr/>
          <p:nvPr/>
        </p:nvGrpSpPr>
        <p:grpSpPr>
          <a:xfrm>
            <a:off x="424825" y="2127339"/>
            <a:ext cx="8294360" cy="799416"/>
            <a:chOff x="424813" y="2075689"/>
            <a:chExt cx="8294360" cy="849900"/>
          </a:xfrm>
        </p:grpSpPr>
        <p:sp>
          <p:nvSpPr>
            <p:cNvPr id="77" name="Google Shape;77;p14"/>
            <p:cNvSpPr/>
            <p:nvPr/>
          </p:nvSpPr>
          <p:spPr>
            <a:xfrm>
              <a:off x="2927672" y="2075689"/>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424813" y="207568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 name="Google Shape;79;p14"/>
          <p:cNvSpPr txBox="1"/>
          <p:nvPr>
            <p:ph idx="4294967295" type="body"/>
          </p:nvPr>
        </p:nvSpPr>
        <p:spPr>
          <a:xfrm>
            <a:off x="539675" y="212745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Data analysis</a:t>
            </a:r>
            <a:endParaRPr>
              <a:solidFill>
                <a:schemeClr val="lt1"/>
              </a:solidFill>
            </a:endParaRPr>
          </a:p>
        </p:txBody>
      </p:sp>
      <p:sp>
        <p:nvSpPr>
          <p:cNvPr id="80" name="Google Shape;80;p14"/>
          <p:cNvSpPr txBox="1"/>
          <p:nvPr>
            <p:ph idx="4294967295" type="body"/>
          </p:nvPr>
        </p:nvSpPr>
        <p:spPr>
          <a:xfrm>
            <a:off x="3480453" y="2127465"/>
            <a:ext cx="5111700" cy="799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Overview of datasets</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Exploratory Data Analysis</a:t>
            </a:r>
            <a:endParaRPr>
              <a:solidFill>
                <a:schemeClr val="lt1"/>
              </a:solidFill>
            </a:endParaRPr>
          </a:p>
        </p:txBody>
      </p:sp>
      <p:grpSp>
        <p:nvGrpSpPr>
          <p:cNvPr id="81" name="Google Shape;81;p14"/>
          <p:cNvGrpSpPr/>
          <p:nvPr/>
        </p:nvGrpSpPr>
        <p:grpSpPr>
          <a:xfrm>
            <a:off x="424825" y="3000705"/>
            <a:ext cx="8294360" cy="799447"/>
            <a:chOff x="424813" y="2974405"/>
            <a:chExt cx="8294360" cy="849933"/>
          </a:xfrm>
        </p:grpSpPr>
        <p:sp>
          <p:nvSpPr>
            <p:cNvPr id="82" name="Google Shape;82;p14"/>
            <p:cNvSpPr/>
            <p:nvPr/>
          </p:nvSpPr>
          <p:spPr>
            <a:xfrm>
              <a:off x="2927672" y="2974438"/>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424813" y="2974405"/>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4"/>
          <p:cNvSpPr txBox="1"/>
          <p:nvPr>
            <p:ph idx="4294967295" type="body"/>
          </p:nvPr>
        </p:nvSpPr>
        <p:spPr>
          <a:xfrm>
            <a:off x="539675" y="3000775"/>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Modelling</a:t>
            </a:r>
            <a:endParaRPr>
              <a:solidFill>
                <a:schemeClr val="lt1"/>
              </a:solidFill>
            </a:endParaRPr>
          </a:p>
        </p:txBody>
      </p:sp>
      <p:sp>
        <p:nvSpPr>
          <p:cNvPr id="85" name="Google Shape;85;p14"/>
          <p:cNvSpPr txBox="1"/>
          <p:nvPr>
            <p:ph idx="4294967295" type="body"/>
          </p:nvPr>
        </p:nvSpPr>
        <p:spPr>
          <a:xfrm>
            <a:off x="3480453" y="3004317"/>
            <a:ext cx="5111700" cy="799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Feature Engineering</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Model selection &amp; tuning </a:t>
            </a:r>
            <a:endParaRPr>
              <a:solidFill>
                <a:schemeClr val="lt1"/>
              </a:solidFill>
            </a:endParaRPr>
          </a:p>
        </p:txBody>
      </p:sp>
      <p:grpSp>
        <p:nvGrpSpPr>
          <p:cNvPr id="86" name="Google Shape;86;p14"/>
          <p:cNvGrpSpPr/>
          <p:nvPr/>
        </p:nvGrpSpPr>
        <p:grpSpPr>
          <a:xfrm>
            <a:off x="424825" y="3874103"/>
            <a:ext cx="8294360" cy="799447"/>
            <a:chOff x="424813" y="3871259"/>
            <a:chExt cx="8294360" cy="849933"/>
          </a:xfrm>
        </p:grpSpPr>
        <p:sp>
          <p:nvSpPr>
            <p:cNvPr id="87" name="Google Shape;87;p14"/>
            <p:cNvSpPr/>
            <p:nvPr/>
          </p:nvSpPr>
          <p:spPr>
            <a:xfrm>
              <a:off x="2927672" y="3871292"/>
              <a:ext cx="5791500" cy="849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p:cNvSpPr/>
            <p:nvPr/>
          </p:nvSpPr>
          <p:spPr>
            <a:xfrm>
              <a:off x="424813" y="3871259"/>
              <a:ext cx="3055800" cy="849900"/>
            </a:xfrm>
            <a:prstGeom prst="homePlate">
              <a:avLst>
                <a:gd fmla="val 26719"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14"/>
          <p:cNvSpPr txBox="1"/>
          <p:nvPr>
            <p:ph idx="4294967295" type="body"/>
          </p:nvPr>
        </p:nvSpPr>
        <p:spPr>
          <a:xfrm>
            <a:off x="539675" y="3874100"/>
            <a:ext cx="2422500" cy="799200"/>
          </a:xfrm>
          <a:prstGeom prst="rect">
            <a:avLst/>
          </a:prstGeom>
        </p:spPr>
        <p:txBody>
          <a:bodyPr anchorCtr="0" anchor="ctr" bIns="91425" lIns="91425" spcFirstLastPara="1" rIns="91425" wrap="square" tIns="91425">
            <a:normAutofit/>
          </a:bodyPr>
          <a:lstStyle/>
          <a:p>
            <a:pPr indent="0" lvl="0" marL="0" rtl="0" algn="l">
              <a:lnSpc>
                <a:spcPct val="100000"/>
              </a:lnSpc>
              <a:spcBef>
                <a:spcPts val="0"/>
              </a:spcBef>
              <a:spcAft>
                <a:spcPts val="0"/>
              </a:spcAft>
              <a:buNone/>
            </a:pPr>
            <a:r>
              <a:rPr lang="en">
                <a:solidFill>
                  <a:schemeClr val="lt1"/>
                </a:solidFill>
              </a:rPr>
              <a:t>Conclusion </a:t>
            </a:r>
            <a:endParaRPr>
              <a:solidFill>
                <a:schemeClr val="lt1"/>
              </a:solidFill>
            </a:endParaRPr>
          </a:p>
        </p:txBody>
      </p:sp>
      <p:sp>
        <p:nvSpPr>
          <p:cNvPr id="90" name="Google Shape;90;p14"/>
          <p:cNvSpPr txBox="1"/>
          <p:nvPr>
            <p:ph idx="4294967295" type="body"/>
          </p:nvPr>
        </p:nvSpPr>
        <p:spPr>
          <a:xfrm>
            <a:off x="3480453" y="3876311"/>
            <a:ext cx="5111700" cy="7992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lt1"/>
              </a:buClr>
              <a:buSzPts val="1300"/>
              <a:buChar char="●"/>
            </a:pPr>
            <a:r>
              <a:rPr lang="en">
                <a:solidFill>
                  <a:schemeClr val="lt1"/>
                </a:solidFill>
              </a:rPr>
              <a:t>Model insights </a:t>
            </a:r>
            <a:endParaRPr>
              <a:solidFill>
                <a:schemeClr val="lt1"/>
              </a:solidFill>
            </a:endParaRPr>
          </a:p>
          <a:p>
            <a:pPr indent="-311150" lvl="0" marL="457200" rtl="0" algn="l">
              <a:spcBef>
                <a:spcPts val="0"/>
              </a:spcBef>
              <a:spcAft>
                <a:spcPts val="0"/>
              </a:spcAft>
              <a:buClr>
                <a:schemeClr val="lt1"/>
              </a:buClr>
              <a:buSzPts val="1300"/>
              <a:buChar char="●"/>
            </a:pPr>
            <a:r>
              <a:rPr lang="en">
                <a:solidFill>
                  <a:schemeClr val="lt1"/>
                </a:solidFill>
              </a:rPr>
              <a:t>Cost-Benefit Analysis &amp; Recommendations</a:t>
            </a:r>
            <a:endParaRPr>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2"/>
          <p:cNvSpPr txBox="1"/>
          <p:nvPr>
            <p:ph type="title"/>
          </p:nvPr>
        </p:nvSpPr>
        <p:spPr>
          <a:xfrm>
            <a:off x="311700" y="14541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Modelling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Baseline score</a:t>
            </a:r>
            <a:endParaRPr/>
          </a:p>
        </p:txBody>
      </p:sp>
      <p:pic>
        <p:nvPicPr>
          <p:cNvPr id="302" name="Google Shape;302;p33"/>
          <p:cNvPicPr preferRelativeResize="0"/>
          <p:nvPr/>
        </p:nvPicPr>
        <p:blipFill>
          <a:blip r:embed="rId3">
            <a:alphaModFix/>
          </a:blip>
          <a:stretch>
            <a:fillRect/>
          </a:stretch>
        </p:blipFill>
        <p:spPr>
          <a:xfrm>
            <a:off x="254500" y="2447413"/>
            <a:ext cx="4061000" cy="1096225"/>
          </a:xfrm>
          <a:prstGeom prst="rect">
            <a:avLst/>
          </a:prstGeom>
          <a:noFill/>
          <a:ln>
            <a:noFill/>
          </a:ln>
        </p:spPr>
      </p:pic>
      <p:sp>
        <p:nvSpPr>
          <p:cNvPr id="303" name="Google Shape;303;p33"/>
          <p:cNvSpPr txBox="1"/>
          <p:nvPr/>
        </p:nvSpPr>
        <p:spPr>
          <a:xfrm>
            <a:off x="5669800" y="1825675"/>
            <a:ext cx="2371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Models used:</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Logistic Regression</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K Nearest Neighbor </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SVM</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Decision Tree</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Extra Trees</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Random Forest</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AdaBoost</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Gradient Boost</a:t>
            </a:r>
            <a:endParaRPr>
              <a:latin typeface="Roboto"/>
              <a:ea typeface="Roboto"/>
              <a:cs typeface="Roboto"/>
              <a:sym typeface="Roboto"/>
            </a:endParaRPr>
          </a:p>
          <a:p>
            <a:pPr indent="-317500" lvl="0" marL="457200" rtl="0" algn="l">
              <a:spcBef>
                <a:spcPts val="0"/>
              </a:spcBef>
              <a:spcAft>
                <a:spcPts val="0"/>
              </a:spcAft>
              <a:buSzPts val="1400"/>
              <a:buFont typeface="Roboto"/>
              <a:buAutoNum type="arabicPeriod"/>
            </a:pPr>
            <a:r>
              <a:rPr lang="en">
                <a:latin typeface="Roboto"/>
                <a:ea typeface="Roboto"/>
                <a:cs typeface="Roboto"/>
                <a:sym typeface="Roboto"/>
              </a:rPr>
              <a:t>XGBoost</a:t>
            </a:r>
            <a:endParaRPr>
              <a:latin typeface="Roboto"/>
              <a:ea typeface="Roboto"/>
              <a:cs typeface="Roboto"/>
              <a:sym typeface="Roboto"/>
            </a:endParaRPr>
          </a:p>
        </p:txBody>
      </p:sp>
      <p:sp>
        <p:nvSpPr>
          <p:cNvPr id="304" name="Google Shape;304;p33"/>
          <p:cNvSpPr/>
          <p:nvPr/>
        </p:nvSpPr>
        <p:spPr>
          <a:xfrm>
            <a:off x="4572000" y="2687525"/>
            <a:ext cx="898200" cy="512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900"/>
              <a:t>Model Evaluation</a:t>
            </a:r>
            <a:endParaRPr b="1" sz="2900"/>
          </a:p>
        </p:txBody>
      </p:sp>
      <p:pic>
        <p:nvPicPr>
          <p:cNvPr id="310" name="Google Shape;310;p34"/>
          <p:cNvPicPr preferRelativeResize="0"/>
          <p:nvPr/>
        </p:nvPicPr>
        <p:blipFill>
          <a:blip r:embed="rId3">
            <a:alphaModFix/>
          </a:blip>
          <a:stretch>
            <a:fillRect/>
          </a:stretch>
        </p:blipFill>
        <p:spPr>
          <a:xfrm>
            <a:off x="4357375" y="1055650"/>
            <a:ext cx="4786625" cy="2605450"/>
          </a:xfrm>
          <a:prstGeom prst="rect">
            <a:avLst/>
          </a:prstGeom>
          <a:noFill/>
          <a:ln>
            <a:noFill/>
          </a:ln>
        </p:spPr>
      </p:pic>
      <p:sp>
        <p:nvSpPr>
          <p:cNvPr id="311" name="Google Shape;311;p34"/>
          <p:cNvSpPr/>
          <p:nvPr/>
        </p:nvSpPr>
        <p:spPr>
          <a:xfrm>
            <a:off x="4482161" y="1873173"/>
            <a:ext cx="4536900" cy="178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4"/>
          <p:cNvSpPr txBox="1"/>
          <p:nvPr/>
        </p:nvSpPr>
        <p:spPr>
          <a:xfrm>
            <a:off x="985775" y="486875"/>
            <a:ext cx="24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Models with SMOTE</a:t>
            </a:r>
            <a:endParaRPr>
              <a:latin typeface="Roboto"/>
              <a:ea typeface="Roboto"/>
              <a:cs typeface="Roboto"/>
              <a:sym typeface="Roboto"/>
            </a:endParaRPr>
          </a:p>
        </p:txBody>
      </p:sp>
      <p:sp>
        <p:nvSpPr>
          <p:cNvPr id="313" name="Google Shape;313;p34"/>
          <p:cNvSpPr txBox="1"/>
          <p:nvPr/>
        </p:nvSpPr>
        <p:spPr>
          <a:xfrm>
            <a:off x="5537788" y="486875"/>
            <a:ext cx="2425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Roboto"/>
                <a:ea typeface="Roboto"/>
                <a:cs typeface="Roboto"/>
                <a:sym typeface="Roboto"/>
              </a:rPr>
              <a:t>Models w/o SMOTE</a:t>
            </a:r>
            <a:endParaRPr>
              <a:latin typeface="Roboto"/>
              <a:ea typeface="Roboto"/>
              <a:cs typeface="Roboto"/>
              <a:sym typeface="Roboto"/>
            </a:endParaRPr>
          </a:p>
        </p:txBody>
      </p:sp>
      <p:pic>
        <p:nvPicPr>
          <p:cNvPr id="314" name="Google Shape;314;p34"/>
          <p:cNvPicPr preferRelativeResize="0"/>
          <p:nvPr/>
        </p:nvPicPr>
        <p:blipFill>
          <a:blip r:embed="rId4">
            <a:alphaModFix/>
          </a:blip>
          <a:stretch>
            <a:fillRect/>
          </a:stretch>
        </p:blipFill>
        <p:spPr>
          <a:xfrm>
            <a:off x="0" y="1043925"/>
            <a:ext cx="4423074"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5"/>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Model Selected: </a:t>
            </a:r>
            <a:br>
              <a:rPr lang="en"/>
            </a:br>
            <a:r>
              <a:rPr b="1" lang="en"/>
              <a:t>Logistic Regression (no SMOTE)</a:t>
            </a:r>
            <a:endParaRPr b="1"/>
          </a:p>
        </p:txBody>
      </p:sp>
      <p:sp>
        <p:nvSpPr>
          <p:cNvPr id="320" name="Google Shape;320;p35"/>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321" name="Google Shape;321;p35"/>
          <p:cNvPicPr preferRelativeResize="0"/>
          <p:nvPr/>
        </p:nvPicPr>
        <p:blipFill>
          <a:blip r:embed="rId3">
            <a:alphaModFix/>
          </a:blip>
          <a:stretch>
            <a:fillRect/>
          </a:stretch>
        </p:blipFill>
        <p:spPr>
          <a:xfrm>
            <a:off x="4876797" y="1358047"/>
            <a:ext cx="4006700" cy="22497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6"/>
          <p:cNvSpPr/>
          <p:nvPr/>
        </p:nvSpPr>
        <p:spPr>
          <a:xfrm>
            <a:off x="-8550" y="0"/>
            <a:ext cx="2549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6"/>
          <p:cNvSpPr txBox="1"/>
          <p:nvPr>
            <p:ph idx="4294967295" type="title"/>
          </p:nvPr>
        </p:nvSpPr>
        <p:spPr>
          <a:xfrm>
            <a:off x="152550" y="194450"/>
            <a:ext cx="2044800" cy="2122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Top Features</a:t>
            </a:r>
            <a:endParaRPr>
              <a:solidFill>
                <a:schemeClr val="lt1"/>
              </a:solidFill>
            </a:endParaRPr>
          </a:p>
        </p:txBody>
      </p:sp>
      <p:sp>
        <p:nvSpPr>
          <p:cNvPr id="328" name="Google Shape;328;p36"/>
          <p:cNvSpPr txBox="1"/>
          <p:nvPr>
            <p:ph idx="4294967295" type="subTitle"/>
          </p:nvPr>
        </p:nvSpPr>
        <p:spPr>
          <a:xfrm>
            <a:off x="-8550" y="2041475"/>
            <a:ext cx="2549700" cy="2495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accent2"/>
              </a:buClr>
              <a:buSzPts val="1300"/>
              <a:buChar char="●"/>
            </a:pPr>
            <a:r>
              <a:rPr lang="en">
                <a:solidFill>
                  <a:schemeClr val="accent2"/>
                </a:solidFill>
              </a:rPr>
              <a:t>Strong predictors are related to temp lag and temperature features</a:t>
            </a:r>
            <a:endParaRPr>
              <a:solidFill>
                <a:schemeClr val="accent2"/>
              </a:solidFill>
            </a:endParaRPr>
          </a:p>
          <a:p>
            <a:pPr indent="0" lvl="0" marL="457200" rtl="0" algn="l">
              <a:spcBef>
                <a:spcPts val="1200"/>
              </a:spcBef>
              <a:spcAft>
                <a:spcPts val="0"/>
              </a:spcAft>
              <a:buNone/>
            </a:pPr>
            <a:r>
              <a:t/>
            </a:r>
            <a:endParaRPr>
              <a:solidFill>
                <a:schemeClr val="accent2"/>
              </a:solidFill>
            </a:endParaRPr>
          </a:p>
          <a:p>
            <a:pPr indent="-311150" lvl="0" marL="457200" rtl="0" algn="l">
              <a:spcBef>
                <a:spcPts val="1200"/>
              </a:spcBef>
              <a:spcAft>
                <a:spcPts val="0"/>
              </a:spcAft>
              <a:buClr>
                <a:schemeClr val="accent2"/>
              </a:buClr>
              <a:buSzPts val="1300"/>
              <a:buChar char="●"/>
            </a:pPr>
            <a:r>
              <a:rPr lang="en">
                <a:solidFill>
                  <a:schemeClr val="accent2"/>
                </a:solidFill>
              </a:rPr>
              <a:t>Corroborates our earlier findings</a:t>
            </a:r>
            <a:endParaRPr>
              <a:solidFill>
                <a:schemeClr val="accent2"/>
              </a:solidFill>
            </a:endParaRPr>
          </a:p>
        </p:txBody>
      </p:sp>
      <p:pic>
        <p:nvPicPr>
          <p:cNvPr id="329" name="Google Shape;329;p36"/>
          <p:cNvPicPr preferRelativeResize="0"/>
          <p:nvPr/>
        </p:nvPicPr>
        <p:blipFill>
          <a:blip r:embed="rId3">
            <a:alphaModFix/>
          </a:blip>
          <a:stretch>
            <a:fillRect/>
          </a:stretch>
        </p:blipFill>
        <p:spPr>
          <a:xfrm>
            <a:off x="2541150" y="707675"/>
            <a:ext cx="6544525" cy="3261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7"/>
          <p:cNvSpPr txBox="1"/>
          <p:nvPr>
            <p:ph type="title"/>
          </p:nvPr>
        </p:nvSpPr>
        <p:spPr>
          <a:xfrm>
            <a:off x="694375" y="147387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800"/>
              <a:t>At what cost?</a:t>
            </a:r>
            <a:endParaRPr sz="5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311300" y="500925"/>
            <a:ext cx="37044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Cost of Spraying</a:t>
            </a:r>
            <a:endParaRPr/>
          </a:p>
        </p:txBody>
      </p:sp>
      <p:sp>
        <p:nvSpPr>
          <p:cNvPr id="340" name="Google Shape;340;p38"/>
          <p:cNvSpPr txBox="1"/>
          <p:nvPr>
            <p:ph idx="1" type="subTitle"/>
          </p:nvPr>
        </p:nvSpPr>
        <p:spPr>
          <a:xfrm>
            <a:off x="311300" y="1432625"/>
            <a:ext cx="3704400" cy="3011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en"/>
              <a:t>Sprayer trucks using Zenivex E4</a:t>
            </a:r>
            <a:endParaRPr/>
          </a:p>
          <a:p>
            <a:pPr indent="-330200" lvl="0" marL="457200" marR="0" rtl="0" algn="l">
              <a:lnSpc>
                <a:spcPct val="115000"/>
              </a:lnSpc>
              <a:spcBef>
                <a:spcPts val="1200"/>
              </a:spcBef>
              <a:spcAft>
                <a:spcPts val="0"/>
              </a:spcAft>
              <a:buSzPts val="1600"/>
              <a:buChar char="●"/>
            </a:pPr>
            <a:r>
              <a:rPr lang="en"/>
              <a:t>Spray duration of 5 hours</a:t>
            </a:r>
            <a:endParaRPr/>
          </a:p>
          <a:p>
            <a:pPr indent="-330200" lvl="1" marL="914400" marR="0" rtl="0" algn="l">
              <a:lnSpc>
                <a:spcPct val="115000"/>
              </a:lnSpc>
              <a:spcBef>
                <a:spcPts val="0"/>
              </a:spcBef>
              <a:spcAft>
                <a:spcPts val="0"/>
              </a:spcAft>
              <a:buSzPts val="1600"/>
              <a:buChar char="○"/>
            </a:pPr>
            <a:r>
              <a:rPr lang="en"/>
              <a:t>$844 - $1688 per truck </a:t>
            </a:r>
            <a:br>
              <a:rPr lang="en"/>
            </a:br>
            <a:endParaRPr/>
          </a:p>
          <a:p>
            <a:pPr indent="-330200" lvl="0" marL="457200" marR="0" rtl="0" algn="l">
              <a:lnSpc>
                <a:spcPct val="115000"/>
              </a:lnSpc>
              <a:spcBef>
                <a:spcPts val="0"/>
              </a:spcBef>
              <a:spcAft>
                <a:spcPts val="0"/>
              </a:spcAft>
              <a:buSzPts val="1600"/>
              <a:buChar char="●"/>
            </a:pPr>
            <a:r>
              <a:rPr lang="en"/>
              <a:t>Total area of Chicago</a:t>
            </a:r>
            <a:endParaRPr/>
          </a:p>
          <a:p>
            <a:pPr indent="-330200" lvl="1" marL="914400" marR="0" rtl="0" algn="l">
              <a:lnSpc>
                <a:spcPct val="115000"/>
              </a:lnSpc>
              <a:spcBef>
                <a:spcPts val="0"/>
              </a:spcBef>
              <a:spcAft>
                <a:spcPts val="0"/>
              </a:spcAft>
              <a:buSzPts val="1600"/>
              <a:buChar char="○"/>
            </a:pPr>
            <a:r>
              <a:rPr lang="en"/>
              <a:t>606.1km2</a:t>
            </a:r>
            <a:endParaRPr/>
          </a:p>
          <a:p>
            <a:pPr indent="-330200" lvl="0" marL="457200" marR="0" rtl="0" algn="l">
              <a:lnSpc>
                <a:spcPct val="115000"/>
              </a:lnSpc>
              <a:spcBef>
                <a:spcPts val="0"/>
              </a:spcBef>
              <a:spcAft>
                <a:spcPts val="0"/>
              </a:spcAft>
              <a:buSzPts val="1600"/>
              <a:buChar char="●"/>
            </a:pPr>
            <a:r>
              <a:rPr lang="en"/>
              <a:t>Total cost of spraying</a:t>
            </a:r>
            <a:endParaRPr/>
          </a:p>
          <a:p>
            <a:pPr indent="-330200" lvl="1" marL="914400" marR="0" rtl="0" algn="l">
              <a:lnSpc>
                <a:spcPct val="115000"/>
              </a:lnSpc>
              <a:spcBef>
                <a:spcPts val="0"/>
              </a:spcBef>
              <a:spcAft>
                <a:spcPts val="0"/>
              </a:spcAft>
              <a:buSzPts val="1600"/>
              <a:buChar char="○"/>
            </a:pPr>
            <a:r>
              <a:rPr lang="en"/>
              <a:t>$844k - $1.69mil</a:t>
            </a:r>
            <a:endParaRPr/>
          </a:p>
        </p:txBody>
      </p:sp>
      <p:sp>
        <p:nvSpPr>
          <p:cNvPr id="341" name="Google Shape;341;p38"/>
          <p:cNvSpPr txBox="1"/>
          <p:nvPr>
            <p:ph idx="2" type="body"/>
          </p:nvPr>
        </p:nvSpPr>
        <p:spPr>
          <a:xfrm>
            <a:off x="4806100" y="1356425"/>
            <a:ext cx="4274100" cy="3711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600"/>
              <a:t>Inpatient &amp; Outpatient costs</a:t>
            </a:r>
            <a:endParaRPr sz="1600"/>
          </a:p>
          <a:p>
            <a:pPr indent="-330200" lvl="0" marL="457200" rtl="0" algn="l">
              <a:spcBef>
                <a:spcPts val="1200"/>
              </a:spcBef>
              <a:spcAft>
                <a:spcPts val="0"/>
              </a:spcAft>
              <a:buSzPts val="1600"/>
              <a:buChar char="●"/>
            </a:pPr>
            <a:r>
              <a:rPr lang="en" sz="1600"/>
              <a:t>≈ $33k per inpatient WNV case</a:t>
            </a:r>
            <a:endParaRPr sz="1600"/>
          </a:p>
          <a:p>
            <a:pPr indent="-330200" lvl="0" marL="457200" rtl="0" algn="l">
              <a:spcBef>
                <a:spcPts val="0"/>
              </a:spcBef>
              <a:spcAft>
                <a:spcPts val="0"/>
              </a:spcAft>
              <a:buSzPts val="1600"/>
              <a:buChar char="●"/>
            </a:pPr>
            <a:r>
              <a:rPr lang="en" sz="1600"/>
              <a:t>≈ $6k per outpatient WNV case</a:t>
            </a:r>
            <a:endParaRPr sz="1600"/>
          </a:p>
          <a:p>
            <a:pPr indent="-330200" lvl="0" marL="457200" rtl="0" algn="l">
              <a:spcBef>
                <a:spcPts val="0"/>
              </a:spcBef>
              <a:spcAft>
                <a:spcPts val="0"/>
              </a:spcAft>
              <a:buSzPts val="1600"/>
              <a:buChar char="●"/>
            </a:pPr>
            <a:r>
              <a:rPr lang="en" sz="1600"/>
              <a:t>≈ $18k per WNV patient (nursing home)</a:t>
            </a:r>
            <a:endParaRPr sz="1600"/>
          </a:p>
          <a:p>
            <a:pPr indent="0" lvl="0" marL="0" rtl="0" algn="l">
              <a:spcBef>
                <a:spcPts val="1200"/>
              </a:spcBef>
              <a:spcAft>
                <a:spcPts val="0"/>
              </a:spcAft>
              <a:buNone/>
            </a:pPr>
            <a:r>
              <a:rPr lang="en" sz="1600"/>
              <a:t>Productivity costs</a:t>
            </a:r>
            <a:endParaRPr sz="1600"/>
          </a:p>
          <a:p>
            <a:pPr indent="-330200" lvl="0" marL="457200" rtl="0" algn="l">
              <a:spcBef>
                <a:spcPts val="1200"/>
              </a:spcBef>
              <a:spcAft>
                <a:spcPts val="0"/>
              </a:spcAft>
              <a:buSzPts val="1600"/>
              <a:buChar char="●"/>
            </a:pPr>
            <a:r>
              <a:rPr lang="en" sz="1600"/>
              <a:t> ≈ $11k per patient &lt; 60 years old</a:t>
            </a:r>
            <a:endParaRPr sz="1600"/>
          </a:p>
          <a:p>
            <a:pPr indent="-330200" lvl="0" marL="457200" rtl="0" algn="l">
              <a:spcBef>
                <a:spcPts val="0"/>
              </a:spcBef>
              <a:spcAft>
                <a:spcPts val="0"/>
              </a:spcAft>
              <a:buSzPts val="1600"/>
              <a:buChar char="●"/>
            </a:pPr>
            <a:r>
              <a:rPr lang="en" sz="1600"/>
              <a:t> ≈ $8k per patient &gt; 60 years old</a:t>
            </a:r>
            <a:endParaRPr sz="1600"/>
          </a:p>
          <a:p>
            <a:pPr indent="0" lvl="0" marL="0" rtl="0" algn="l">
              <a:spcBef>
                <a:spcPts val="1200"/>
              </a:spcBef>
              <a:spcAft>
                <a:spcPts val="0"/>
              </a:spcAft>
              <a:buNone/>
            </a:pPr>
            <a:r>
              <a:rPr lang="en" sz="1600"/>
              <a:t>Total cost</a:t>
            </a:r>
            <a:endParaRPr sz="1600"/>
          </a:p>
          <a:p>
            <a:pPr indent="-330200" lvl="0" marL="457200" rtl="0" algn="l">
              <a:spcBef>
                <a:spcPts val="1200"/>
              </a:spcBef>
              <a:spcAft>
                <a:spcPts val="0"/>
              </a:spcAft>
              <a:buSzPts val="1600"/>
              <a:buChar char="●"/>
            </a:pPr>
            <a:r>
              <a:rPr lang="en" sz="1600"/>
              <a:t>Medical + productivity loss</a:t>
            </a:r>
            <a:endParaRPr sz="1600"/>
          </a:p>
          <a:p>
            <a:pPr indent="-330200" lvl="1" marL="914400" rtl="0" algn="l">
              <a:spcBef>
                <a:spcPts val="0"/>
              </a:spcBef>
              <a:spcAft>
                <a:spcPts val="0"/>
              </a:spcAft>
              <a:buSzPts val="1600"/>
              <a:buChar char="○"/>
            </a:pPr>
            <a:r>
              <a:rPr lang="en" sz="1600"/>
              <a:t>≈ $3.7mil</a:t>
            </a:r>
            <a:endParaRPr sz="1600"/>
          </a:p>
        </p:txBody>
      </p:sp>
      <p:sp>
        <p:nvSpPr>
          <p:cNvPr id="342" name="Google Shape;342;p38"/>
          <p:cNvSpPr txBox="1"/>
          <p:nvPr>
            <p:ph type="title"/>
          </p:nvPr>
        </p:nvSpPr>
        <p:spPr>
          <a:xfrm>
            <a:off x="5055700" y="500925"/>
            <a:ext cx="3704400" cy="62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Medical Costs</a:t>
            </a:r>
            <a:endParaRPr>
              <a:solidFill>
                <a:schemeClr val="dk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9"/>
          <p:cNvSpPr txBox="1"/>
          <p:nvPr>
            <p:ph type="title"/>
          </p:nvPr>
        </p:nvSpPr>
        <p:spPr>
          <a:xfrm>
            <a:off x="311725" y="1186725"/>
            <a:ext cx="39063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522"/>
              <a:t>73</a:t>
            </a:r>
            <a:r>
              <a:rPr lang="en" sz="11522"/>
              <a:t>%</a:t>
            </a:r>
            <a:r>
              <a:rPr lang="en" sz="1650"/>
              <a:t>*</a:t>
            </a:r>
            <a:endParaRPr sz="1650"/>
          </a:p>
        </p:txBody>
      </p:sp>
      <p:sp>
        <p:nvSpPr>
          <p:cNvPr id="348" name="Google Shape;348;p39"/>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900"/>
          </a:p>
          <a:p>
            <a:pPr indent="-349250" lvl="0" marL="457200" rtl="0" algn="l">
              <a:spcBef>
                <a:spcPts val="1200"/>
              </a:spcBef>
              <a:spcAft>
                <a:spcPts val="0"/>
              </a:spcAft>
              <a:buSzPts val="1900"/>
              <a:buChar char="●"/>
            </a:pPr>
            <a:r>
              <a:rPr lang="en" sz="1900"/>
              <a:t>Number of cases before spray program (2002)</a:t>
            </a:r>
            <a:endParaRPr sz="1900"/>
          </a:p>
          <a:p>
            <a:pPr indent="-349250" lvl="1" marL="914400" rtl="0" algn="l">
              <a:spcBef>
                <a:spcPts val="0"/>
              </a:spcBef>
              <a:spcAft>
                <a:spcPts val="0"/>
              </a:spcAft>
              <a:buSzPts val="1900"/>
              <a:buChar char="○"/>
            </a:pPr>
            <a:r>
              <a:rPr lang="en" sz="1900"/>
              <a:t>225 cases</a:t>
            </a:r>
            <a:endParaRPr sz="1900"/>
          </a:p>
          <a:p>
            <a:pPr indent="-349250" lvl="1" marL="914400" rtl="0" algn="l">
              <a:spcBef>
                <a:spcPts val="0"/>
              </a:spcBef>
              <a:spcAft>
                <a:spcPts val="0"/>
              </a:spcAft>
              <a:buSzPts val="1900"/>
              <a:buChar char="○"/>
            </a:pPr>
            <a:r>
              <a:rPr lang="en" sz="1900"/>
              <a:t>22 fatalities</a:t>
            </a:r>
            <a:endParaRPr sz="1900"/>
          </a:p>
          <a:p>
            <a:pPr indent="-349250" lvl="0" marL="457200" rtl="0" algn="l">
              <a:spcBef>
                <a:spcPts val="0"/>
              </a:spcBef>
              <a:spcAft>
                <a:spcPts val="0"/>
              </a:spcAft>
              <a:buSzPts val="1900"/>
              <a:buChar char="●"/>
            </a:pPr>
            <a:r>
              <a:rPr lang="en" sz="1900"/>
              <a:t>Number of cases after spray program (2012)</a:t>
            </a:r>
            <a:endParaRPr sz="1900"/>
          </a:p>
          <a:p>
            <a:pPr indent="-349250" lvl="1" marL="914400" rtl="0" algn="l">
              <a:spcBef>
                <a:spcPts val="0"/>
              </a:spcBef>
              <a:spcAft>
                <a:spcPts val="0"/>
              </a:spcAft>
              <a:buSzPts val="1900"/>
              <a:buChar char="○"/>
            </a:pPr>
            <a:r>
              <a:rPr lang="en" sz="1900"/>
              <a:t>60 cases</a:t>
            </a:r>
            <a:endParaRPr sz="1900"/>
          </a:p>
          <a:p>
            <a:pPr indent="-349250" lvl="1" marL="914400" rtl="0" algn="l">
              <a:spcBef>
                <a:spcPts val="0"/>
              </a:spcBef>
              <a:spcAft>
                <a:spcPts val="0"/>
              </a:spcAft>
              <a:buSzPts val="1900"/>
              <a:buChar char="○"/>
            </a:pPr>
            <a:r>
              <a:rPr lang="en" sz="1900"/>
              <a:t>4 fatalities</a:t>
            </a:r>
            <a:endParaRPr sz="1900"/>
          </a:p>
        </p:txBody>
      </p:sp>
      <p:sp>
        <p:nvSpPr>
          <p:cNvPr id="349" name="Google Shape;349;p39"/>
          <p:cNvSpPr txBox="1"/>
          <p:nvPr>
            <p:ph idx="1" type="body"/>
          </p:nvPr>
        </p:nvSpPr>
        <p:spPr>
          <a:xfrm>
            <a:off x="0" y="4405500"/>
            <a:ext cx="3276600" cy="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SzPts val="1018"/>
              <a:buNone/>
            </a:pPr>
            <a:r>
              <a:rPr lang="en" sz="917">
                <a:solidFill>
                  <a:schemeClr val="lt1"/>
                </a:solidFill>
              </a:rPr>
              <a:t>* Based on rough estimates of cases in 2002 vs 2012</a:t>
            </a:r>
            <a:endParaRPr sz="917">
              <a:solidFill>
                <a:schemeClr val="lt1"/>
              </a:solidFill>
            </a:endParaRPr>
          </a:p>
        </p:txBody>
      </p:sp>
      <p:sp>
        <p:nvSpPr>
          <p:cNvPr id="350" name="Google Shape;350;p39"/>
          <p:cNvSpPr txBox="1"/>
          <p:nvPr/>
        </p:nvSpPr>
        <p:spPr>
          <a:xfrm>
            <a:off x="60225" y="4661100"/>
            <a:ext cx="3772800" cy="48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900">
                <a:solidFill>
                  <a:schemeClr val="lt1"/>
                </a:solidFill>
                <a:latin typeface="Roboto"/>
                <a:ea typeface="Roboto"/>
                <a:cs typeface="Roboto"/>
                <a:sym typeface="Roboto"/>
              </a:rPr>
              <a:t>https://www.chicago.gov/content/dam/city/depts/cdph/statistics_and_reports/CDInfo_2013_JULY_WNV.pdf</a:t>
            </a:r>
            <a:endParaRPr>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100"/>
              <a:t>Cost Benefit Analysis:</a:t>
            </a:r>
            <a:endParaRPr sz="1100"/>
          </a:p>
          <a:p>
            <a:pPr indent="0" lvl="0" marL="0" rtl="0" algn="l">
              <a:spcBef>
                <a:spcPts val="0"/>
              </a:spcBef>
              <a:spcAft>
                <a:spcPts val="0"/>
              </a:spcAft>
              <a:buNone/>
            </a:pPr>
            <a:r>
              <a:rPr lang="en"/>
              <a:t>Spray Efficacy</a:t>
            </a:r>
            <a:endParaRPr/>
          </a:p>
        </p:txBody>
      </p:sp>
      <p:sp>
        <p:nvSpPr>
          <p:cNvPr id="356" name="Google Shape;356;p40"/>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57" name="Google Shape;357;p40"/>
          <p:cNvSpPr txBox="1"/>
          <p:nvPr>
            <p:ph idx="2" type="body"/>
          </p:nvPr>
        </p:nvSpPr>
        <p:spPr>
          <a:xfrm>
            <a:off x="4572000" y="1505700"/>
            <a:ext cx="4260300" cy="3427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2013:</a:t>
            </a:r>
            <a:endParaRPr/>
          </a:p>
          <a:p>
            <a:pPr indent="-311150" lvl="0" marL="457200" rtl="0" algn="l">
              <a:spcBef>
                <a:spcPts val="1200"/>
              </a:spcBef>
              <a:spcAft>
                <a:spcPts val="0"/>
              </a:spcAft>
              <a:buSzPts val="1300"/>
              <a:buChar char="●"/>
            </a:pPr>
            <a:r>
              <a:rPr lang="en"/>
              <a:t>Sprayings almost every week (week 29 to 36, from 17 July 2013 to 5 Sept 2013)</a:t>
            </a:r>
            <a:endParaRPr/>
          </a:p>
          <a:p>
            <a:pPr indent="0" lvl="0" marL="457200" rtl="0" algn="l">
              <a:lnSpc>
                <a:spcPct val="6000"/>
              </a:lnSpc>
              <a:spcBef>
                <a:spcPts val="1200"/>
              </a:spcBef>
              <a:spcAft>
                <a:spcPts val="0"/>
              </a:spcAft>
              <a:buNone/>
            </a:pPr>
            <a:r>
              <a:t/>
            </a:r>
            <a:endParaRPr/>
          </a:p>
          <a:p>
            <a:pPr indent="-311150" lvl="0" marL="457200" rtl="0" algn="l">
              <a:spcBef>
                <a:spcPts val="1200"/>
              </a:spcBef>
              <a:spcAft>
                <a:spcPts val="0"/>
              </a:spcAft>
              <a:buSzPts val="1300"/>
              <a:buChar char="●"/>
            </a:pPr>
            <a:r>
              <a:rPr lang="en"/>
              <a:t>WNV </a:t>
            </a:r>
            <a:r>
              <a:rPr lang="en"/>
              <a:t>occurrences</a:t>
            </a:r>
            <a:r>
              <a:rPr lang="en"/>
              <a:t> peak (weeks 29, 32, 35)</a:t>
            </a:r>
            <a:endParaRPr/>
          </a:p>
          <a:p>
            <a:pPr indent="-311150" lvl="0" marL="457200" rtl="0" algn="l">
              <a:spcBef>
                <a:spcPts val="0"/>
              </a:spcBef>
              <a:spcAft>
                <a:spcPts val="0"/>
              </a:spcAft>
              <a:buSzPts val="1300"/>
              <a:buChar char="●"/>
            </a:pPr>
            <a:r>
              <a:rPr lang="en"/>
              <a:t>Spraying done with reduction in WNV on next immediate weeks (weeks 30, 33, 36 and beyond)</a:t>
            </a:r>
            <a:endParaRPr/>
          </a:p>
          <a:p>
            <a:pPr indent="0" lvl="0" marL="457200" rtl="0" algn="l">
              <a:lnSpc>
                <a:spcPct val="6000"/>
              </a:lnSpc>
              <a:spcBef>
                <a:spcPts val="1200"/>
              </a:spcBef>
              <a:spcAft>
                <a:spcPts val="0"/>
              </a:spcAft>
              <a:buNone/>
            </a:pPr>
            <a:r>
              <a:t/>
            </a:r>
            <a:endParaRPr/>
          </a:p>
          <a:p>
            <a:pPr indent="-311150" lvl="0" marL="457200" rtl="0" algn="l">
              <a:spcBef>
                <a:spcPts val="1200"/>
              </a:spcBef>
              <a:spcAft>
                <a:spcPts val="0"/>
              </a:spcAft>
              <a:buSzPts val="1300"/>
              <a:buChar char="●"/>
            </a:pPr>
            <a:r>
              <a:rPr lang="en"/>
              <a:t>Although WNV increased again subsequently in-between the </a:t>
            </a:r>
            <a:r>
              <a:rPr lang="en"/>
              <a:t>weeks aforementioned</a:t>
            </a:r>
            <a:r>
              <a:rPr lang="en"/>
              <a:t>, pattern shows spraying curbs WNV</a:t>
            </a:r>
            <a:endParaRPr/>
          </a:p>
        </p:txBody>
      </p:sp>
      <p:pic>
        <p:nvPicPr>
          <p:cNvPr id="358" name="Google Shape;358;p40"/>
          <p:cNvPicPr preferRelativeResize="0"/>
          <p:nvPr/>
        </p:nvPicPr>
        <p:blipFill>
          <a:blip r:embed="rId3">
            <a:alphaModFix/>
          </a:blip>
          <a:stretch>
            <a:fillRect/>
          </a:stretch>
        </p:blipFill>
        <p:spPr>
          <a:xfrm>
            <a:off x="368272" y="1358600"/>
            <a:ext cx="3831676" cy="37849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1100"/>
              <a:t>Cost Benefit Analysis:</a:t>
            </a:r>
            <a:endParaRPr sz="1100"/>
          </a:p>
          <a:p>
            <a:pPr indent="0" lvl="0" marL="0" rtl="0" algn="l">
              <a:spcBef>
                <a:spcPts val="0"/>
              </a:spcBef>
              <a:spcAft>
                <a:spcPts val="0"/>
              </a:spcAft>
              <a:buNone/>
            </a:pPr>
            <a:r>
              <a:rPr lang="en"/>
              <a:t>Spray and WNV Locations</a:t>
            </a:r>
            <a:endParaRPr/>
          </a:p>
        </p:txBody>
      </p:sp>
      <p:sp>
        <p:nvSpPr>
          <p:cNvPr id="364" name="Google Shape;364;p41"/>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65" name="Google Shape;365;p41"/>
          <p:cNvSpPr txBox="1"/>
          <p:nvPr>
            <p:ph idx="2" type="body"/>
          </p:nvPr>
        </p:nvSpPr>
        <p:spPr>
          <a:xfrm>
            <a:off x="5363350" y="1505700"/>
            <a:ext cx="3468900" cy="3437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Accurate spraying locations on WNV locations:</a:t>
            </a:r>
            <a:endParaRPr/>
          </a:p>
          <a:p>
            <a:pPr indent="-311150" lvl="0" marL="457200" rtl="0" algn="l">
              <a:spcBef>
                <a:spcPts val="1200"/>
              </a:spcBef>
              <a:spcAft>
                <a:spcPts val="0"/>
              </a:spcAft>
              <a:buSzPts val="1300"/>
              <a:buChar char="●"/>
            </a:pPr>
            <a:r>
              <a:rPr lang="en"/>
              <a:t>North-West from city (-87.65 , 41.95)</a:t>
            </a:r>
            <a:endParaRPr/>
          </a:p>
          <a:p>
            <a:pPr indent="-311150" lvl="0" marL="457200" rtl="0" algn="l">
              <a:spcBef>
                <a:spcPts val="0"/>
              </a:spcBef>
              <a:spcAft>
                <a:spcPts val="0"/>
              </a:spcAft>
              <a:buSzPts val="1300"/>
              <a:buChar char="●"/>
            </a:pPr>
            <a:r>
              <a:rPr lang="en"/>
              <a:t>Further North-West (-87.8 , 41.9 to 42)</a:t>
            </a:r>
            <a:endParaRPr/>
          </a:p>
          <a:p>
            <a:pPr indent="-311150" lvl="0" marL="457200" rtl="0" algn="l">
              <a:spcBef>
                <a:spcPts val="0"/>
              </a:spcBef>
              <a:spcAft>
                <a:spcPts val="0"/>
              </a:spcAft>
              <a:buSzPts val="1300"/>
              <a:buChar char="●"/>
            </a:pPr>
            <a:r>
              <a:rPr lang="en"/>
              <a:t>South, small spot (-87.65 , 41.7)</a:t>
            </a:r>
            <a:endParaRPr/>
          </a:p>
          <a:p>
            <a:pPr indent="0" lvl="0" marL="0" rtl="0" algn="l">
              <a:spcBef>
                <a:spcPts val="1200"/>
              </a:spcBef>
              <a:spcAft>
                <a:spcPts val="0"/>
              </a:spcAft>
              <a:buNone/>
            </a:pPr>
            <a:r>
              <a:rPr lang="en"/>
              <a:t>WNV locations inadequately or not covered by spraying:</a:t>
            </a:r>
            <a:endParaRPr/>
          </a:p>
          <a:p>
            <a:pPr indent="-311150" lvl="0" marL="457200" rtl="0" algn="l">
              <a:spcBef>
                <a:spcPts val="1200"/>
              </a:spcBef>
              <a:spcAft>
                <a:spcPts val="0"/>
              </a:spcAft>
              <a:buSzPts val="1300"/>
              <a:buChar char="●"/>
            </a:pPr>
            <a:r>
              <a:rPr lang="en"/>
              <a:t>Furthest North-West (-87.9 , 42)</a:t>
            </a:r>
            <a:endParaRPr/>
          </a:p>
          <a:p>
            <a:pPr indent="-311150" lvl="0" marL="457200" rtl="0" algn="l">
              <a:spcBef>
                <a:spcPts val="0"/>
              </a:spcBef>
              <a:spcAft>
                <a:spcPts val="0"/>
              </a:spcAft>
              <a:buSzPts val="1300"/>
              <a:buChar char="●"/>
            </a:pPr>
            <a:r>
              <a:rPr lang="en"/>
              <a:t>South of city, huge </a:t>
            </a:r>
            <a:r>
              <a:rPr lang="en"/>
              <a:t>scattered area (-87.5 to -87.8 , 41.6 to 41.8)</a:t>
            </a:r>
            <a:endParaRPr/>
          </a:p>
          <a:p>
            <a:pPr indent="-311150" lvl="0" marL="457200" rtl="0" algn="l">
              <a:spcBef>
                <a:spcPts val="0"/>
              </a:spcBef>
              <a:spcAft>
                <a:spcPts val="0"/>
              </a:spcAft>
              <a:buSzPts val="1300"/>
              <a:buChar char="●"/>
            </a:pPr>
            <a:r>
              <a:rPr lang="en"/>
              <a:t>South -West small spot inadequately/inaccurately covered (-87.7 , 41.8)</a:t>
            </a:r>
            <a:endParaRPr/>
          </a:p>
        </p:txBody>
      </p:sp>
      <p:pic>
        <p:nvPicPr>
          <p:cNvPr id="366" name="Google Shape;366;p41"/>
          <p:cNvPicPr preferRelativeResize="0"/>
          <p:nvPr/>
        </p:nvPicPr>
        <p:blipFill>
          <a:blip r:embed="rId3">
            <a:alphaModFix/>
          </a:blip>
          <a:stretch>
            <a:fillRect/>
          </a:stretch>
        </p:blipFill>
        <p:spPr>
          <a:xfrm>
            <a:off x="-120361" y="919150"/>
            <a:ext cx="3035225" cy="4572001"/>
          </a:xfrm>
          <a:prstGeom prst="rect">
            <a:avLst/>
          </a:prstGeom>
          <a:noFill/>
          <a:ln>
            <a:noFill/>
          </a:ln>
        </p:spPr>
      </p:pic>
      <p:pic>
        <p:nvPicPr>
          <p:cNvPr id="367" name="Google Shape;367;p41"/>
          <p:cNvPicPr preferRelativeResize="0"/>
          <p:nvPr/>
        </p:nvPicPr>
        <p:blipFill>
          <a:blip r:embed="rId4">
            <a:alphaModFix/>
          </a:blip>
          <a:stretch>
            <a:fillRect/>
          </a:stretch>
        </p:blipFill>
        <p:spPr>
          <a:xfrm>
            <a:off x="2528775" y="919150"/>
            <a:ext cx="3098351" cy="4572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Understanding the problem</a:t>
            </a:r>
            <a:endParaRPr/>
          </a:p>
        </p:txBody>
      </p:sp>
      <p:grpSp>
        <p:nvGrpSpPr>
          <p:cNvPr id="96" name="Google Shape;96;p15"/>
          <p:cNvGrpSpPr/>
          <p:nvPr/>
        </p:nvGrpSpPr>
        <p:grpSpPr>
          <a:xfrm>
            <a:off x="431925" y="1304875"/>
            <a:ext cx="2628925" cy="3416400"/>
            <a:chOff x="431925" y="1304875"/>
            <a:chExt cx="2628925" cy="3416400"/>
          </a:xfrm>
        </p:grpSpPr>
        <p:sp>
          <p:nvSpPr>
            <p:cNvPr id="97" name="Google Shape;97;p15"/>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15"/>
          <p:cNvSpPr txBox="1"/>
          <p:nvPr>
            <p:ph idx="4294967295" type="body"/>
          </p:nvPr>
        </p:nvSpPr>
        <p:spPr>
          <a:xfrm>
            <a:off x="506425"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West Nile Virus</a:t>
            </a:r>
            <a:endParaRPr>
              <a:solidFill>
                <a:schemeClr val="lt1"/>
              </a:solidFill>
            </a:endParaRPr>
          </a:p>
        </p:txBody>
      </p:sp>
      <p:sp>
        <p:nvSpPr>
          <p:cNvPr id="100" name="Google Shape;100;p15"/>
          <p:cNvSpPr txBox="1"/>
          <p:nvPr>
            <p:ph idx="4294967295" type="body"/>
          </p:nvPr>
        </p:nvSpPr>
        <p:spPr>
          <a:xfrm>
            <a:off x="432125" y="1850300"/>
            <a:ext cx="2702100" cy="279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Spread to humans through infected mosquitos. </a:t>
            </a:r>
            <a:endParaRPr sz="1600"/>
          </a:p>
          <a:p>
            <a:pPr indent="0" lvl="0" marL="0" rtl="0" algn="l">
              <a:spcBef>
                <a:spcPts val="1200"/>
              </a:spcBef>
              <a:spcAft>
                <a:spcPts val="0"/>
              </a:spcAft>
              <a:buNone/>
            </a:pPr>
            <a:r>
              <a:rPr lang="en" sz="1600"/>
              <a:t>Symptoms: </a:t>
            </a:r>
            <a:endParaRPr sz="1600"/>
          </a:p>
          <a:p>
            <a:pPr indent="-330200" lvl="0" marL="457200" rtl="0" algn="l">
              <a:spcBef>
                <a:spcPts val="1200"/>
              </a:spcBef>
              <a:spcAft>
                <a:spcPts val="0"/>
              </a:spcAft>
              <a:buSzPts val="1600"/>
              <a:buChar char="●"/>
            </a:pPr>
            <a:r>
              <a:rPr lang="en" sz="1600"/>
              <a:t>persistent fever</a:t>
            </a:r>
            <a:endParaRPr sz="1600"/>
          </a:p>
          <a:p>
            <a:pPr indent="-330200" lvl="0" marL="457200" rtl="0" algn="l">
              <a:spcBef>
                <a:spcPts val="0"/>
              </a:spcBef>
              <a:spcAft>
                <a:spcPts val="0"/>
              </a:spcAft>
              <a:buSzPts val="1600"/>
              <a:buChar char="●"/>
            </a:pPr>
            <a:r>
              <a:rPr lang="en" sz="1600"/>
              <a:t>serious neurological illnesses</a:t>
            </a:r>
            <a:endParaRPr sz="1600"/>
          </a:p>
          <a:p>
            <a:pPr indent="-330200" lvl="0" marL="457200" rtl="0" algn="l">
              <a:spcBef>
                <a:spcPts val="0"/>
              </a:spcBef>
              <a:spcAft>
                <a:spcPts val="0"/>
              </a:spcAft>
              <a:buSzPts val="1600"/>
              <a:buChar char="●"/>
            </a:pPr>
            <a:r>
              <a:rPr lang="en" sz="1600"/>
              <a:t>death</a:t>
            </a:r>
            <a:endParaRPr sz="1600"/>
          </a:p>
        </p:txBody>
      </p:sp>
      <p:grpSp>
        <p:nvGrpSpPr>
          <p:cNvPr id="101" name="Google Shape;101;p15"/>
          <p:cNvGrpSpPr/>
          <p:nvPr/>
        </p:nvGrpSpPr>
        <p:grpSpPr>
          <a:xfrm>
            <a:off x="3320450" y="1304875"/>
            <a:ext cx="2632500" cy="3416400"/>
            <a:chOff x="3320450" y="1304875"/>
            <a:chExt cx="2632500" cy="3416400"/>
          </a:xfrm>
        </p:grpSpPr>
        <p:sp>
          <p:nvSpPr>
            <p:cNvPr id="102" name="Google Shape;102;p15"/>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15"/>
          <p:cNvSpPr txBox="1"/>
          <p:nvPr>
            <p:ph idx="4294967295" type="body"/>
          </p:nvPr>
        </p:nvSpPr>
        <p:spPr>
          <a:xfrm>
            <a:off x="3389450" y="1304875"/>
            <a:ext cx="2494500" cy="46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Chicago</a:t>
            </a:r>
            <a:endParaRPr>
              <a:solidFill>
                <a:schemeClr val="lt1"/>
              </a:solidFill>
            </a:endParaRPr>
          </a:p>
        </p:txBody>
      </p:sp>
      <p:sp>
        <p:nvSpPr>
          <p:cNvPr id="105" name="Google Shape;105;p15"/>
          <p:cNvSpPr txBox="1"/>
          <p:nvPr>
            <p:ph idx="4294967295" type="body"/>
          </p:nvPr>
        </p:nvSpPr>
        <p:spPr>
          <a:xfrm>
            <a:off x="3396775" y="1850300"/>
            <a:ext cx="2478600" cy="27948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2002: First human case reported</a:t>
            </a:r>
            <a:endParaRPr sz="1600"/>
          </a:p>
          <a:p>
            <a:pPr indent="-330200" lvl="0" marL="457200" rtl="0" algn="l">
              <a:spcBef>
                <a:spcPts val="0"/>
              </a:spcBef>
              <a:spcAft>
                <a:spcPts val="0"/>
              </a:spcAft>
              <a:buSzPts val="1600"/>
              <a:buChar char="●"/>
            </a:pPr>
            <a:r>
              <a:rPr lang="en" sz="1600"/>
              <a:t>2004: Established surveillance &amp; control program</a:t>
            </a:r>
            <a:endParaRPr sz="1600"/>
          </a:p>
          <a:p>
            <a:pPr indent="0" lvl="0" marL="0" rtl="0" algn="l">
              <a:spcBef>
                <a:spcPts val="1200"/>
              </a:spcBef>
              <a:spcAft>
                <a:spcPts val="1200"/>
              </a:spcAft>
              <a:buNone/>
            </a:pPr>
            <a:r>
              <a:rPr lang="en" sz="1600"/>
              <a:t>Testing results influence location and timing of airborne pesticide sprays</a:t>
            </a:r>
            <a:endParaRPr sz="1600"/>
          </a:p>
        </p:txBody>
      </p:sp>
      <p:pic>
        <p:nvPicPr>
          <p:cNvPr id="106" name="Google Shape;106;p15"/>
          <p:cNvPicPr preferRelativeResize="0"/>
          <p:nvPr/>
        </p:nvPicPr>
        <p:blipFill>
          <a:blip r:embed="rId3">
            <a:alphaModFix/>
          </a:blip>
          <a:stretch>
            <a:fillRect/>
          </a:stretch>
        </p:blipFill>
        <p:spPr>
          <a:xfrm>
            <a:off x="6622500" y="2863900"/>
            <a:ext cx="2209800" cy="18573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2"/>
          <p:cNvSpPr txBox="1"/>
          <p:nvPr>
            <p:ph type="title"/>
          </p:nvPr>
        </p:nvSpPr>
        <p:spPr>
          <a:xfrm>
            <a:off x="540300" y="16065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500"/>
              <a:t>Recommendations</a:t>
            </a:r>
            <a:endParaRPr sz="45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a:t>
            </a:r>
            <a:endParaRPr/>
          </a:p>
        </p:txBody>
      </p:sp>
      <p:sp>
        <p:nvSpPr>
          <p:cNvPr id="378" name="Google Shape;378;p4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cost benefit analysis</a:t>
            </a:r>
            <a:endParaRPr/>
          </a:p>
          <a:p>
            <a:pPr indent="-311150" lvl="0" marL="457200" rtl="0" algn="l">
              <a:spcBef>
                <a:spcPts val="1200"/>
              </a:spcBef>
              <a:spcAft>
                <a:spcPts val="0"/>
              </a:spcAft>
              <a:buSzPts val="1300"/>
              <a:buChar char="●"/>
            </a:pPr>
            <a:r>
              <a:rPr lang="en"/>
              <a:t>Increase sprays to cover more WNV </a:t>
            </a:r>
            <a:r>
              <a:rPr lang="en"/>
              <a:t>occurrence areas</a:t>
            </a:r>
            <a:endParaRPr/>
          </a:p>
          <a:p>
            <a:pPr indent="-311150" lvl="0" marL="457200" rtl="0" algn="l">
              <a:spcBef>
                <a:spcPts val="0"/>
              </a:spcBef>
              <a:spcAft>
                <a:spcPts val="0"/>
              </a:spcAft>
              <a:buSzPts val="1300"/>
              <a:buChar char="●"/>
            </a:pPr>
            <a:r>
              <a:rPr lang="en"/>
              <a:t>Reduce inaccurate sprayings</a:t>
            </a:r>
            <a:endParaRPr/>
          </a:p>
          <a:p>
            <a:pPr indent="-311150" lvl="0" marL="457200" rtl="0" algn="l">
              <a:spcBef>
                <a:spcPts val="0"/>
              </a:spcBef>
              <a:spcAft>
                <a:spcPts val="0"/>
              </a:spcAft>
              <a:buSzPts val="1300"/>
              <a:buChar char="●"/>
            </a:pPr>
            <a:r>
              <a:rPr lang="en"/>
              <a:t>Increase accurate sprays with the aid of prediction model and visualisation</a:t>
            </a:r>
            <a:endParaRPr/>
          </a:p>
        </p:txBody>
      </p:sp>
      <p:sp>
        <p:nvSpPr>
          <p:cNvPr id="379" name="Google Shape;379;p43"/>
          <p:cNvSpPr txBox="1"/>
          <p:nvPr/>
        </p:nvSpPr>
        <p:spPr>
          <a:xfrm>
            <a:off x="4400460" y="1567600"/>
            <a:ext cx="3576000" cy="4737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Increase sprays</a:t>
            </a:r>
            <a:endParaRPr sz="1700">
              <a:latin typeface="Roboto"/>
              <a:ea typeface="Roboto"/>
              <a:cs typeface="Roboto"/>
              <a:sym typeface="Roboto"/>
            </a:endParaRPr>
          </a:p>
        </p:txBody>
      </p:sp>
      <p:sp>
        <p:nvSpPr>
          <p:cNvPr id="380" name="Google Shape;380;p43"/>
          <p:cNvSpPr txBox="1"/>
          <p:nvPr/>
        </p:nvSpPr>
        <p:spPr>
          <a:xfrm>
            <a:off x="4400375" y="2108386"/>
            <a:ext cx="3576000" cy="4737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Increase spray spendage</a:t>
            </a:r>
            <a:endParaRPr sz="1700">
              <a:latin typeface="Roboto"/>
              <a:ea typeface="Roboto"/>
              <a:cs typeface="Roboto"/>
              <a:sym typeface="Roboto"/>
            </a:endParaRPr>
          </a:p>
        </p:txBody>
      </p:sp>
      <p:sp>
        <p:nvSpPr>
          <p:cNvPr id="381" name="Google Shape;381;p43"/>
          <p:cNvSpPr txBox="1"/>
          <p:nvPr/>
        </p:nvSpPr>
        <p:spPr>
          <a:xfrm>
            <a:off x="4400460" y="2649173"/>
            <a:ext cx="3576000" cy="47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Decrease WNV cases</a:t>
            </a:r>
            <a:endParaRPr sz="1700">
              <a:latin typeface="Roboto"/>
              <a:ea typeface="Roboto"/>
              <a:cs typeface="Roboto"/>
              <a:sym typeface="Roboto"/>
            </a:endParaRPr>
          </a:p>
        </p:txBody>
      </p:sp>
      <p:sp>
        <p:nvSpPr>
          <p:cNvPr id="382" name="Google Shape;382;p43"/>
          <p:cNvSpPr txBox="1"/>
          <p:nvPr/>
        </p:nvSpPr>
        <p:spPr>
          <a:xfrm>
            <a:off x="4400375" y="3189959"/>
            <a:ext cx="3576000" cy="47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Decrease medical costs</a:t>
            </a:r>
            <a:endParaRPr sz="1700">
              <a:latin typeface="Roboto"/>
              <a:ea typeface="Roboto"/>
              <a:cs typeface="Roboto"/>
              <a:sym typeface="Roboto"/>
            </a:endParaRPr>
          </a:p>
        </p:txBody>
      </p:sp>
      <p:sp>
        <p:nvSpPr>
          <p:cNvPr id="383" name="Google Shape;383;p43"/>
          <p:cNvSpPr txBox="1"/>
          <p:nvPr/>
        </p:nvSpPr>
        <p:spPr>
          <a:xfrm>
            <a:off x="4400460" y="4170188"/>
            <a:ext cx="3576000" cy="473700"/>
          </a:xfrm>
          <a:prstGeom prst="rect">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latin typeface="Roboto"/>
                <a:ea typeface="Roboto"/>
                <a:cs typeface="Roboto"/>
                <a:sym typeface="Roboto"/>
              </a:rPr>
              <a:t>Decrease overall costs</a:t>
            </a:r>
            <a:endParaRPr sz="1700">
              <a:latin typeface="Roboto"/>
              <a:ea typeface="Roboto"/>
              <a:cs typeface="Roboto"/>
              <a:sym typeface="Roboto"/>
            </a:endParaRPr>
          </a:p>
        </p:txBody>
      </p:sp>
      <p:sp>
        <p:nvSpPr>
          <p:cNvPr id="384" name="Google Shape;384;p43"/>
          <p:cNvSpPr/>
          <p:nvPr/>
        </p:nvSpPr>
        <p:spPr>
          <a:xfrm>
            <a:off x="5874141" y="3680074"/>
            <a:ext cx="628500" cy="473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5" name="Google Shape;385;p43"/>
          <p:cNvGrpSpPr/>
          <p:nvPr/>
        </p:nvGrpSpPr>
        <p:grpSpPr>
          <a:xfrm>
            <a:off x="1329699" y="3329912"/>
            <a:ext cx="1554480" cy="1497498"/>
            <a:chOff x="-3581450" y="581388"/>
            <a:chExt cx="3153104" cy="3527674"/>
          </a:xfrm>
        </p:grpSpPr>
        <p:pic>
          <p:nvPicPr>
            <p:cNvPr id="386" name="Google Shape;386;p43"/>
            <p:cNvPicPr preferRelativeResize="0"/>
            <p:nvPr/>
          </p:nvPicPr>
          <p:blipFill>
            <a:blip r:embed="rId3">
              <a:alphaModFix/>
            </a:blip>
            <a:stretch>
              <a:fillRect/>
            </a:stretch>
          </p:blipFill>
          <p:spPr>
            <a:xfrm>
              <a:off x="-3581450" y="581388"/>
              <a:ext cx="3153103" cy="3527674"/>
            </a:xfrm>
            <a:prstGeom prst="rect">
              <a:avLst/>
            </a:prstGeom>
            <a:noFill/>
            <a:ln>
              <a:noFill/>
            </a:ln>
          </p:spPr>
        </p:pic>
        <p:sp>
          <p:nvSpPr>
            <p:cNvPr id="387" name="Google Shape;387;p43"/>
            <p:cNvSpPr/>
            <p:nvPr/>
          </p:nvSpPr>
          <p:spPr>
            <a:xfrm>
              <a:off x="-3581346" y="3846730"/>
              <a:ext cx="3153000" cy="262200"/>
            </a:xfrm>
            <a:prstGeom prst="rect">
              <a:avLst/>
            </a:prstGeom>
            <a:solidFill>
              <a:srgbClr val="FFFF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Where to spray? Year 2010</a:t>
            </a:r>
            <a:endParaRPr/>
          </a:p>
        </p:txBody>
      </p:sp>
      <p:pic>
        <p:nvPicPr>
          <p:cNvPr id="393" name="Google Shape;393;p44"/>
          <p:cNvPicPr preferRelativeResize="0"/>
          <p:nvPr/>
        </p:nvPicPr>
        <p:blipFill>
          <a:blip r:embed="rId3">
            <a:alphaModFix/>
          </a:blip>
          <a:stretch>
            <a:fillRect/>
          </a:stretch>
        </p:blipFill>
        <p:spPr>
          <a:xfrm>
            <a:off x="0" y="769525"/>
            <a:ext cx="3063552" cy="5054449"/>
          </a:xfrm>
          <a:prstGeom prst="rect">
            <a:avLst/>
          </a:prstGeom>
          <a:noFill/>
          <a:ln>
            <a:noFill/>
          </a:ln>
        </p:spPr>
      </p:pic>
      <p:pic>
        <p:nvPicPr>
          <p:cNvPr id="394" name="Google Shape;394;p44"/>
          <p:cNvPicPr preferRelativeResize="0"/>
          <p:nvPr/>
        </p:nvPicPr>
        <p:blipFill>
          <a:blip r:embed="rId4">
            <a:alphaModFix/>
          </a:blip>
          <a:stretch>
            <a:fillRect/>
          </a:stretch>
        </p:blipFill>
        <p:spPr>
          <a:xfrm>
            <a:off x="3016897" y="769532"/>
            <a:ext cx="3063552" cy="5054444"/>
          </a:xfrm>
          <a:prstGeom prst="rect">
            <a:avLst/>
          </a:prstGeom>
          <a:noFill/>
          <a:ln>
            <a:noFill/>
          </a:ln>
        </p:spPr>
      </p:pic>
      <p:pic>
        <p:nvPicPr>
          <p:cNvPr id="395" name="Google Shape;395;p44"/>
          <p:cNvPicPr preferRelativeResize="0"/>
          <p:nvPr/>
        </p:nvPicPr>
        <p:blipFill>
          <a:blip r:embed="rId5">
            <a:alphaModFix/>
          </a:blip>
          <a:stretch>
            <a:fillRect/>
          </a:stretch>
        </p:blipFill>
        <p:spPr>
          <a:xfrm>
            <a:off x="6080449" y="769539"/>
            <a:ext cx="3063552" cy="505441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Recommendations: Where to spray? Year 2012</a:t>
            </a:r>
            <a:endParaRPr/>
          </a:p>
        </p:txBody>
      </p:sp>
      <p:pic>
        <p:nvPicPr>
          <p:cNvPr id="401" name="Google Shape;401;p45"/>
          <p:cNvPicPr preferRelativeResize="0"/>
          <p:nvPr/>
        </p:nvPicPr>
        <p:blipFill>
          <a:blip r:embed="rId3">
            <a:alphaModFix/>
          </a:blip>
          <a:stretch>
            <a:fillRect/>
          </a:stretch>
        </p:blipFill>
        <p:spPr>
          <a:xfrm>
            <a:off x="0" y="713312"/>
            <a:ext cx="3044941" cy="5091651"/>
          </a:xfrm>
          <a:prstGeom prst="rect">
            <a:avLst/>
          </a:prstGeom>
          <a:noFill/>
          <a:ln>
            <a:noFill/>
          </a:ln>
        </p:spPr>
      </p:pic>
      <p:pic>
        <p:nvPicPr>
          <p:cNvPr id="402" name="Google Shape;402;p45"/>
          <p:cNvPicPr preferRelativeResize="0"/>
          <p:nvPr/>
        </p:nvPicPr>
        <p:blipFill>
          <a:blip r:embed="rId4">
            <a:alphaModFix/>
          </a:blip>
          <a:stretch>
            <a:fillRect/>
          </a:stretch>
        </p:blipFill>
        <p:spPr>
          <a:xfrm>
            <a:off x="2976645" y="713292"/>
            <a:ext cx="3044941" cy="5091671"/>
          </a:xfrm>
          <a:prstGeom prst="rect">
            <a:avLst/>
          </a:prstGeom>
          <a:noFill/>
          <a:ln>
            <a:noFill/>
          </a:ln>
        </p:spPr>
      </p:pic>
      <p:pic>
        <p:nvPicPr>
          <p:cNvPr id="403" name="Google Shape;403;p45"/>
          <p:cNvPicPr preferRelativeResize="0"/>
          <p:nvPr/>
        </p:nvPicPr>
        <p:blipFill>
          <a:blip r:embed="rId5">
            <a:alphaModFix/>
          </a:blip>
          <a:stretch>
            <a:fillRect/>
          </a:stretch>
        </p:blipFill>
        <p:spPr>
          <a:xfrm>
            <a:off x="6068065" y="687375"/>
            <a:ext cx="3075936" cy="51435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Model Limitations</a:t>
            </a:r>
            <a:endParaRPr/>
          </a:p>
        </p:txBody>
      </p:sp>
      <p:sp>
        <p:nvSpPr>
          <p:cNvPr id="409" name="Google Shape;409;p46"/>
          <p:cNvSpPr txBox="1"/>
          <p:nvPr>
            <p:ph idx="1" type="body"/>
          </p:nvPr>
        </p:nvSpPr>
        <p:spPr>
          <a:xfrm>
            <a:off x="311700" y="1505700"/>
            <a:ext cx="45207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t>Geographical limitations:</a:t>
            </a:r>
            <a:endParaRPr sz="1500"/>
          </a:p>
          <a:p>
            <a:pPr indent="-323850" lvl="0" marL="457200" rtl="0" algn="l">
              <a:spcBef>
                <a:spcPts val="1200"/>
              </a:spcBef>
              <a:spcAft>
                <a:spcPts val="0"/>
              </a:spcAft>
              <a:buSzPts val="1500"/>
              <a:buChar char="●"/>
            </a:pPr>
            <a:r>
              <a:rPr lang="en" sz="1500"/>
              <a:t> Limited to only the city of Chicago</a:t>
            </a:r>
            <a:endParaRPr sz="1500"/>
          </a:p>
          <a:p>
            <a:pPr indent="0" lvl="0" marL="0" rtl="0" algn="l">
              <a:spcBef>
                <a:spcPts val="1200"/>
              </a:spcBef>
              <a:spcAft>
                <a:spcPts val="0"/>
              </a:spcAft>
              <a:buNone/>
            </a:pPr>
            <a:r>
              <a:rPr lang="en" sz="1500"/>
              <a:t>Dataset limitations:</a:t>
            </a:r>
            <a:endParaRPr sz="1500"/>
          </a:p>
          <a:p>
            <a:pPr indent="-323850" lvl="0" marL="457200" rtl="0" algn="l">
              <a:spcBef>
                <a:spcPts val="1200"/>
              </a:spcBef>
              <a:spcAft>
                <a:spcPts val="0"/>
              </a:spcAft>
              <a:buSzPts val="1500"/>
              <a:buChar char="●"/>
            </a:pPr>
            <a:r>
              <a:rPr lang="en" sz="1500"/>
              <a:t>More years of data</a:t>
            </a:r>
            <a:endParaRPr sz="1500"/>
          </a:p>
          <a:p>
            <a:pPr indent="-323850" lvl="0" marL="457200" rtl="0" algn="l">
              <a:spcBef>
                <a:spcPts val="0"/>
              </a:spcBef>
              <a:spcAft>
                <a:spcPts val="0"/>
              </a:spcAft>
              <a:buSzPts val="1500"/>
              <a:buChar char="●"/>
            </a:pPr>
            <a:r>
              <a:rPr lang="en" sz="1500"/>
              <a:t>Consecutive years of data</a:t>
            </a:r>
            <a:endParaRPr sz="1500"/>
          </a:p>
          <a:p>
            <a:pPr indent="-323850" lvl="0" marL="457200" rtl="0" algn="l">
              <a:spcBef>
                <a:spcPts val="0"/>
              </a:spcBef>
              <a:spcAft>
                <a:spcPts val="0"/>
              </a:spcAft>
              <a:buSzPts val="1500"/>
              <a:buChar char="●"/>
            </a:pPr>
            <a:r>
              <a:rPr lang="en" sz="1500"/>
              <a:t>Spray dataset limitations</a:t>
            </a:r>
            <a:endParaRPr sz="1500"/>
          </a:p>
        </p:txBody>
      </p:sp>
      <p:sp>
        <p:nvSpPr>
          <p:cNvPr id="410" name="Google Shape;410;p46"/>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1" name="Google Shape;411;p46"/>
          <p:cNvPicPr preferRelativeResize="0"/>
          <p:nvPr/>
        </p:nvPicPr>
        <p:blipFill>
          <a:blip r:embed="rId3">
            <a:alphaModFix/>
          </a:blip>
          <a:stretch>
            <a:fillRect/>
          </a:stretch>
        </p:blipFill>
        <p:spPr>
          <a:xfrm>
            <a:off x="5126574" y="2571750"/>
            <a:ext cx="3411550" cy="20431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7"/>
          <p:cNvSpPr txBox="1"/>
          <p:nvPr>
            <p:ph type="title"/>
          </p:nvPr>
        </p:nvSpPr>
        <p:spPr>
          <a:xfrm>
            <a:off x="540300" y="16065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500"/>
              <a:t>Thank you!</a:t>
            </a:r>
            <a:endParaRPr sz="4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675" y="798600"/>
            <a:ext cx="6247800" cy="3546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sz="4200"/>
              <a:t>Project objective: </a:t>
            </a:r>
            <a:endParaRPr b="1" sz="4200"/>
          </a:p>
          <a:p>
            <a:pPr indent="0" lvl="0" marL="0" rtl="0" algn="l">
              <a:spcBef>
                <a:spcPts val="0"/>
              </a:spcBef>
              <a:spcAft>
                <a:spcPts val="0"/>
              </a:spcAft>
              <a:buNone/>
            </a:pPr>
            <a:r>
              <a:rPr lang="en" sz="4200"/>
              <a:t>To predict the probability of the presence of West Nile Virus </a:t>
            </a:r>
            <a:endParaRPr sz="4200"/>
          </a:p>
          <a:p>
            <a:pPr indent="-365760" lvl="0" marL="457200" rtl="0" algn="l">
              <a:spcBef>
                <a:spcPts val="0"/>
              </a:spcBef>
              <a:spcAft>
                <a:spcPts val="0"/>
              </a:spcAft>
              <a:buSzPct val="100000"/>
              <a:buChar char="●"/>
            </a:pPr>
            <a:r>
              <a:rPr lang="en" sz="2400"/>
              <a:t>For a specific location </a:t>
            </a:r>
            <a:endParaRPr sz="2400"/>
          </a:p>
          <a:p>
            <a:pPr indent="-365760" lvl="0" marL="457200" rtl="0" algn="l">
              <a:spcBef>
                <a:spcPts val="0"/>
              </a:spcBef>
              <a:spcAft>
                <a:spcPts val="0"/>
              </a:spcAft>
              <a:buSzPct val="100000"/>
              <a:buChar char="●"/>
            </a:pPr>
            <a:r>
              <a:rPr lang="en" sz="2400"/>
              <a:t>On a specific date</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2700"/>
              <a:t>Data Modeling Workflow</a:t>
            </a:r>
            <a:endParaRPr b="1" sz="2700"/>
          </a:p>
        </p:txBody>
      </p:sp>
      <p:sp>
        <p:nvSpPr>
          <p:cNvPr descr="Background pointer shape in timeline graphic" id="117" name="Google Shape;117;p17"/>
          <p:cNvSpPr/>
          <p:nvPr/>
        </p:nvSpPr>
        <p:spPr>
          <a:xfrm>
            <a:off x="340925" y="1691050"/>
            <a:ext cx="1872000" cy="7158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18" name="Google Shape;118;p17"/>
          <p:cNvSpPr txBox="1"/>
          <p:nvPr>
            <p:ph idx="1" type="body"/>
          </p:nvPr>
        </p:nvSpPr>
        <p:spPr>
          <a:xfrm>
            <a:off x="340917" y="1850393"/>
            <a:ext cx="1455300" cy="371400"/>
          </a:xfrm>
          <a:prstGeom prst="rect">
            <a:avLst/>
          </a:prstGeom>
        </p:spPr>
        <p:txBody>
          <a:bodyPr anchorCtr="0" anchor="ctr" bIns="91425" lIns="91425" spcFirstLastPara="1" rIns="91425" wrap="square" tIns="91425">
            <a:normAutofit fontScale="92500" lnSpcReduction="20000"/>
          </a:bodyPr>
          <a:lstStyle/>
          <a:p>
            <a:pPr indent="0" lvl="0" marL="0" rtl="0" algn="ctr">
              <a:lnSpc>
                <a:spcPct val="100000"/>
              </a:lnSpc>
              <a:spcBef>
                <a:spcPts val="0"/>
              </a:spcBef>
              <a:spcAft>
                <a:spcPts val="0"/>
              </a:spcAft>
              <a:buNone/>
            </a:pPr>
            <a:r>
              <a:rPr lang="en" sz="1600"/>
              <a:t>Prelim EDA</a:t>
            </a:r>
            <a:endParaRPr sz="1600">
              <a:solidFill>
                <a:schemeClr val="lt1"/>
              </a:solidFill>
            </a:endParaRPr>
          </a:p>
        </p:txBody>
      </p:sp>
      <p:grpSp>
        <p:nvGrpSpPr>
          <p:cNvPr id="119" name="Google Shape;119;p17"/>
          <p:cNvGrpSpPr/>
          <p:nvPr/>
        </p:nvGrpSpPr>
        <p:grpSpPr>
          <a:xfrm>
            <a:off x="969148" y="1200555"/>
            <a:ext cx="198860" cy="468929"/>
            <a:chOff x="777447" y="1610215"/>
            <a:chExt cx="198900" cy="593656"/>
          </a:xfrm>
        </p:grpSpPr>
        <p:cxnSp>
          <p:nvCxnSpPr>
            <p:cNvPr id="120" name="Google Shape;120;p17"/>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21" name="Google Shape;121;p17"/>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7"/>
          <p:cNvSpPr txBox="1"/>
          <p:nvPr>
            <p:ph idx="1" type="body"/>
          </p:nvPr>
        </p:nvSpPr>
        <p:spPr>
          <a:xfrm>
            <a:off x="-62625" y="337631"/>
            <a:ext cx="2242200" cy="715800"/>
          </a:xfrm>
          <a:prstGeom prst="rect">
            <a:avLst/>
          </a:prstGeom>
        </p:spPr>
        <p:txBody>
          <a:bodyPr anchorCtr="0" anchor="ctr" bIns="91425" lIns="91425" spcFirstLastPara="1" rIns="91425" wrap="square" tIns="91425">
            <a:normAutofit fontScale="85000" lnSpcReduction="20000"/>
          </a:bodyPr>
          <a:lstStyle/>
          <a:p>
            <a:pPr indent="0" lvl="0" marL="0" rtl="0" algn="ctr">
              <a:spcBef>
                <a:spcPts val="0"/>
              </a:spcBef>
              <a:spcAft>
                <a:spcPts val="0"/>
              </a:spcAft>
              <a:buNone/>
            </a:pPr>
            <a:r>
              <a:rPr lang="en" sz="1600">
                <a:solidFill>
                  <a:schemeClr val="dk1"/>
                </a:solidFill>
              </a:rPr>
              <a:t>Analysis of </a:t>
            </a:r>
            <a:r>
              <a:rPr lang="en" sz="1600">
                <a:solidFill>
                  <a:schemeClr val="dk1"/>
                </a:solidFill>
              </a:rPr>
              <a:t>interaction</a:t>
            </a:r>
            <a:r>
              <a:rPr lang="en" sz="1600">
                <a:solidFill>
                  <a:schemeClr val="dk1"/>
                </a:solidFill>
              </a:rPr>
              <a:t> of WNV presence with original features</a:t>
            </a:r>
            <a:endParaRPr sz="1600">
              <a:solidFill>
                <a:schemeClr val="dk1"/>
              </a:solidFill>
            </a:endParaRPr>
          </a:p>
        </p:txBody>
      </p:sp>
      <p:sp>
        <p:nvSpPr>
          <p:cNvPr descr="Background pointer shape in timeline graphic" id="123" name="Google Shape;123;p17"/>
          <p:cNvSpPr/>
          <p:nvPr/>
        </p:nvSpPr>
        <p:spPr>
          <a:xfrm>
            <a:off x="1816648"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4" name="Google Shape;124;p17"/>
          <p:cNvSpPr txBox="1"/>
          <p:nvPr>
            <p:ph idx="1" type="body"/>
          </p:nvPr>
        </p:nvSpPr>
        <p:spPr>
          <a:xfrm>
            <a:off x="2162025" y="1691056"/>
            <a:ext cx="1315200" cy="715800"/>
          </a:xfrm>
          <a:prstGeom prst="rect">
            <a:avLst/>
          </a:prstGeom>
        </p:spPr>
        <p:txBody>
          <a:bodyPr anchorCtr="0" anchor="ctr" bIns="91425" lIns="91425" spcFirstLastPara="1" rIns="91425" wrap="square" tIns="91425">
            <a:normAutofit fontScale="70000"/>
          </a:bodyPr>
          <a:lstStyle/>
          <a:p>
            <a:pPr indent="0" lvl="0" marL="0" rtl="0" algn="ctr">
              <a:lnSpc>
                <a:spcPct val="100000"/>
              </a:lnSpc>
              <a:spcBef>
                <a:spcPts val="0"/>
              </a:spcBef>
              <a:spcAft>
                <a:spcPts val="0"/>
              </a:spcAft>
              <a:buNone/>
            </a:pPr>
            <a:r>
              <a:rPr lang="en" sz="1600"/>
              <a:t>Data Cleaning/ Feature engineering</a:t>
            </a:r>
            <a:endParaRPr sz="1600">
              <a:solidFill>
                <a:schemeClr val="lt1"/>
              </a:solidFill>
            </a:endParaRPr>
          </a:p>
        </p:txBody>
      </p:sp>
      <p:grpSp>
        <p:nvGrpSpPr>
          <p:cNvPr id="125" name="Google Shape;125;p17"/>
          <p:cNvGrpSpPr/>
          <p:nvPr/>
        </p:nvGrpSpPr>
        <p:grpSpPr>
          <a:xfrm>
            <a:off x="2684149" y="2402529"/>
            <a:ext cx="198860" cy="468929"/>
            <a:chOff x="2223534" y="2938958"/>
            <a:chExt cx="198900" cy="593656"/>
          </a:xfrm>
        </p:grpSpPr>
        <p:cxnSp>
          <p:nvCxnSpPr>
            <p:cNvPr id="126" name="Google Shape;126;p17"/>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27" name="Google Shape;127;p17"/>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7"/>
          <p:cNvSpPr txBox="1"/>
          <p:nvPr>
            <p:ph idx="1" type="body"/>
          </p:nvPr>
        </p:nvSpPr>
        <p:spPr>
          <a:xfrm>
            <a:off x="1472613" y="2913542"/>
            <a:ext cx="2407800" cy="971700"/>
          </a:xfrm>
          <a:prstGeom prst="rect">
            <a:avLst/>
          </a:prstGeom>
        </p:spPr>
        <p:txBody>
          <a:bodyPr anchorCtr="0" anchor="ctr" bIns="91425" lIns="91425" spcFirstLastPara="1" rIns="91425" wrap="square" tIns="91425">
            <a:normAutofit fontScale="85000" lnSpcReduction="10000"/>
          </a:bodyPr>
          <a:lstStyle/>
          <a:p>
            <a:pPr indent="-314960" lvl="0" marL="457200" rtl="0" algn="l">
              <a:spcBef>
                <a:spcPts val="0"/>
              </a:spcBef>
              <a:spcAft>
                <a:spcPts val="0"/>
              </a:spcAft>
              <a:buClr>
                <a:srgbClr val="37474F"/>
              </a:buClr>
              <a:buSzPct val="100000"/>
              <a:buChar char="●"/>
            </a:pPr>
            <a:r>
              <a:rPr lang="en" sz="1600">
                <a:solidFill>
                  <a:srgbClr val="37474F"/>
                </a:solidFill>
              </a:rPr>
              <a:t>Preprocessing</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Feature engineering</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Train-Test-Split</a:t>
            </a:r>
            <a:endParaRPr sz="1600">
              <a:solidFill>
                <a:srgbClr val="37474F"/>
              </a:solidFill>
            </a:endParaRPr>
          </a:p>
          <a:p>
            <a:pPr indent="-314960" lvl="0" marL="457200" rtl="0" algn="l">
              <a:spcBef>
                <a:spcPts val="0"/>
              </a:spcBef>
              <a:spcAft>
                <a:spcPts val="0"/>
              </a:spcAft>
              <a:buClr>
                <a:srgbClr val="37474F"/>
              </a:buClr>
              <a:buSzPct val="100000"/>
              <a:buChar char="●"/>
            </a:pPr>
            <a:r>
              <a:rPr lang="en" sz="1600">
                <a:solidFill>
                  <a:srgbClr val="37474F"/>
                </a:solidFill>
              </a:rPr>
              <a:t>Model preparation </a:t>
            </a:r>
            <a:endParaRPr sz="1600">
              <a:solidFill>
                <a:srgbClr val="37474F"/>
              </a:solidFill>
            </a:endParaRPr>
          </a:p>
        </p:txBody>
      </p:sp>
      <p:sp>
        <p:nvSpPr>
          <p:cNvPr descr="Background pointer shape in timeline graphic" id="129" name="Google Shape;129;p17"/>
          <p:cNvSpPr/>
          <p:nvPr/>
        </p:nvSpPr>
        <p:spPr>
          <a:xfrm>
            <a:off x="3497200" y="1691050"/>
            <a:ext cx="20244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0" name="Google Shape;130;p17"/>
          <p:cNvSpPr txBox="1"/>
          <p:nvPr>
            <p:ph idx="1" type="body"/>
          </p:nvPr>
        </p:nvSpPr>
        <p:spPr>
          <a:xfrm>
            <a:off x="3843004" y="1823107"/>
            <a:ext cx="1315200" cy="4515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320"/>
              <a:t>Generating models</a:t>
            </a:r>
            <a:endParaRPr sz="1320">
              <a:solidFill>
                <a:schemeClr val="lt1"/>
              </a:solidFill>
            </a:endParaRPr>
          </a:p>
        </p:txBody>
      </p:sp>
      <p:grpSp>
        <p:nvGrpSpPr>
          <p:cNvPr id="131" name="Google Shape;131;p17"/>
          <p:cNvGrpSpPr/>
          <p:nvPr/>
        </p:nvGrpSpPr>
        <p:grpSpPr>
          <a:xfrm>
            <a:off x="4318739" y="1352955"/>
            <a:ext cx="198860" cy="468929"/>
            <a:chOff x="3918084" y="1610215"/>
            <a:chExt cx="198900" cy="593656"/>
          </a:xfrm>
        </p:grpSpPr>
        <p:cxnSp>
          <p:nvCxnSpPr>
            <p:cNvPr id="132" name="Google Shape;132;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3" name="Google Shape;133;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7"/>
          <p:cNvSpPr txBox="1"/>
          <p:nvPr>
            <p:ph idx="1" type="body"/>
          </p:nvPr>
        </p:nvSpPr>
        <p:spPr>
          <a:xfrm>
            <a:off x="3131250" y="0"/>
            <a:ext cx="2982300" cy="1353000"/>
          </a:xfrm>
          <a:prstGeom prst="rect">
            <a:avLst/>
          </a:prstGeom>
        </p:spPr>
        <p:txBody>
          <a:bodyPr anchorCtr="0" anchor="ctr" bIns="91425" lIns="91425" spcFirstLastPara="1" rIns="91425" wrap="square" tIns="91425">
            <a:normAutofit fontScale="77500" lnSpcReduction="20000"/>
          </a:bodyPr>
          <a:lstStyle/>
          <a:p>
            <a:pPr indent="-307340" lvl="0" marL="457200" rtl="0" algn="l">
              <a:spcBef>
                <a:spcPts val="0"/>
              </a:spcBef>
              <a:spcAft>
                <a:spcPts val="0"/>
              </a:spcAft>
              <a:buClr>
                <a:schemeClr val="dk1"/>
              </a:buClr>
              <a:buSzPct val="100000"/>
              <a:buChar char="●"/>
            </a:pPr>
            <a:r>
              <a:rPr lang="en" sz="1600">
                <a:solidFill>
                  <a:schemeClr val="dk1"/>
                </a:solidFill>
              </a:rPr>
              <a:t>Logistic Regression</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Support Vector Machine classification</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K Nearest Neighbour</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Random Forest </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Decision Tree / Extra Trees</a:t>
            </a:r>
            <a:endParaRPr sz="1600">
              <a:solidFill>
                <a:schemeClr val="dk1"/>
              </a:solidFill>
            </a:endParaRPr>
          </a:p>
          <a:p>
            <a:pPr indent="-307340" lvl="0" marL="457200" rtl="0" algn="l">
              <a:spcBef>
                <a:spcPts val="0"/>
              </a:spcBef>
              <a:spcAft>
                <a:spcPts val="0"/>
              </a:spcAft>
              <a:buClr>
                <a:schemeClr val="dk1"/>
              </a:buClr>
              <a:buSzPct val="100000"/>
              <a:buChar char="●"/>
            </a:pPr>
            <a:r>
              <a:rPr lang="en" sz="1600">
                <a:solidFill>
                  <a:schemeClr val="dk1"/>
                </a:solidFill>
              </a:rPr>
              <a:t>Boosting (Ada, Gradient, XG)</a:t>
            </a:r>
            <a:endParaRPr sz="1600">
              <a:solidFill>
                <a:schemeClr val="dk1"/>
              </a:solidFill>
            </a:endParaRPr>
          </a:p>
        </p:txBody>
      </p:sp>
      <p:sp>
        <p:nvSpPr>
          <p:cNvPr descr="Background pointer shape in timeline graphic" id="135" name="Google Shape;135;p17"/>
          <p:cNvSpPr/>
          <p:nvPr/>
        </p:nvSpPr>
        <p:spPr>
          <a:xfrm>
            <a:off x="5125598"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6" name="Google Shape;136;p17"/>
          <p:cNvSpPr txBox="1"/>
          <p:nvPr>
            <p:ph idx="1" type="body"/>
          </p:nvPr>
        </p:nvSpPr>
        <p:spPr>
          <a:xfrm>
            <a:off x="5491525" y="1850393"/>
            <a:ext cx="1315200" cy="371400"/>
          </a:xfrm>
          <a:prstGeom prst="rect">
            <a:avLst/>
          </a:prstGeom>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770"/>
              <a:buNone/>
            </a:pPr>
            <a:r>
              <a:rPr lang="en" sz="1420"/>
              <a:t>Fine tuning</a:t>
            </a:r>
            <a:endParaRPr sz="1420">
              <a:solidFill>
                <a:schemeClr val="lt1"/>
              </a:solidFill>
            </a:endParaRPr>
          </a:p>
        </p:txBody>
      </p:sp>
      <p:grpSp>
        <p:nvGrpSpPr>
          <p:cNvPr id="137" name="Google Shape;137;p17"/>
          <p:cNvGrpSpPr/>
          <p:nvPr/>
        </p:nvGrpSpPr>
        <p:grpSpPr>
          <a:xfrm>
            <a:off x="5971960" y="2402529"/>
            <a:ext cx="198860" cy="468929"/>
            <a:chOff x="5958946" y="2938958"/>
            <a:chExt cx="198900" cy="593656"/>
          </a:xfrm>
        </p:grpSpPr>
        <p:cxnSp>
          <p:nvCxnSpPr>
            <p:cNvPr id="138" name="Google Shape;138;p17"/>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39" name="Google Shape;139;p17"/>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17"/>
          <p:cNvSpPr txBox="1"/>
          <p:nvPr>
            <p:ph idx="1" type="body"/>
          </p:nvPr>
        </p:nvSpPr>
        <p:spPr>
          <a:xfrm>
            <a:off x="5049425" y="3035773"/>
            <a:ext cx="2741100" cy="1094400"/>
          </a:xfrm>
          <a:prstGeom prst="rect">
            <a:avLst/>
          </a:prstGeom>
        </p:spPr>
        <p:txBody>
          <a:bodyPr anchorCtr="0" anchor="ctr" bIns="91425" lIns="91425" spcFirstLastPara="1" rIns="91425" wrap="square" tIns="91425">
            <a:normAutofit lnSpcReduction="10000"/>
          </a:bodyPr>
          <a:lstStyle/>
          <a:p>
            <a:pPr indent="-330200" lvl="0" marL="457200" rtl="0" algn="l">
              <a:spcBef>
                <a:spcPts val="0"/>
              </a:spcBef>
              <a:spcAft>
                <a:spcPts val="0"/>
              </a:spcAft>
              <a:buClr>
                <a:schemeClr val="dk1"/>
              </a:buClr>
              <a:buSzPts val="1600"/>
              <a:buChar char="●"/>
            </a:pPr>
            <a:r>
              <a:rPr lang="en" sz="1600">
                <a:solidFill>
                  <a:schemeClr val="dk1"/>
                </a:solidFill>
              </a:rPr>
              <a:t>Accounting for i</a:t>
            </a:r>
            <a:r>
              <a:rPr lang="en" sz="1600">
                <a:solidFill>
                  <a:schemeClr val="dk1"/>
                </a:solidFill>
              </a:rPr>
              <a:t>mbalanced</a:t>
            </a:r>
            <a:r>
              <a:rPr lang="en" sz="1600">
                <a:solidFill>
                  <a:schemeClr val="dk1"/>
                </a:solidFill>
              </a:rPr>
              <a:t> data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Hyperparameter tuning of models</a:t>
            </a:r>
            <a:endParaRPr sz="1600">
              <a:solidFill>
                <a:schemeClr val="dk1"/>
              </a:solidFill>
            </a:endParaRPr>
          </a:p>
        </p:txBody>
      </p:sp>
      <p:sp>
        <p:nvSpPr>
          <p:cNvPr descr="Background pointer shape in timeline graphic" id="141" name="Google Shape;141;p17"/>
          <p:cNvSpPr/>
          <p:nvPr/>
        </p:nvSpPr>
        <p:spPr>
          <a:xfrm>
            <a:off x="6780074" y="1691050"/>
            <a:ext cx="2050500" cy="7158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2" name="Google Shape;142;p17"/>
          <p:cNvSpPr txBox="1"/>
          <p:nvPr>
            <p:ph idx="1" type="body"/>
          </p:nvPr>
        </p:nvSpPr>
        <p:spPr>
          <a:xfrm>
            <a:off x="7109675" y="1774200"/>
            <a:ext cx="1315200" cy="523800"/>
          </a:xfrm>
          <a:prstGeom prst="rect">
            <a:avLst/>
          </a:prstGeom>
        </p:spPr>
        <p:txBody>
          <a:bodyPr anchorCtr="0" anchor="ctr" bIns="91425" lIns="91425" spcFirstLastPara="1" rIns="91425" wrap="square" tIns="91425">
            <a:normAutofit fontScale="85000" lnSpcReduction="20000"/>
          </a:bodyPr>
          <a:lstStyle/>
          <a:p>
            <a:pPr indent="0" lvl="0" marL="0" rtl="0" algn="ctr">
              <a:lnSpc>
                <a:spcPct val="100000"/>
              </a:lnSpc>
              <a:spcBef>
                <a:spcPts val="0"/>
              </a:spcBef>
              <a:spcAft>
                <a:spcPts val="0"/>
              </a:spcAft>
              <a:buNone/>
            </a:pPr>
            <a:r>
              <a:rPr lang="en" sz="1600"/>
              <a:t>Model selection</a:t>
            </a:r>
            <a:endParaRPr sz="1600">
              <a:solidFill>
                <a:schemeClr val="lt1"/>
              </a:solidFill>
            </a:endParaRPr>
          </a:p>
        </p:txBody>
      </p:sp>
      <p:grpSp>
        <p:nvGrpSpPr>
          <p:cNvPr id="143" name="Google Shape;143;p17"/>
          <p:cNvGrpSpPr/>
          <p:nvPr/>
        </p:nvGrpSpPr>
        <p:grpSpPr>
          <a:xfrm>
            <a:off x="7668098" y="1200555"/>
            <a:ext cx="198860" cy="468929"/>
            <a:chOff x="3918084" y="1610215"/>
            <a:chExt cx="198900" cy="593656"/>
          </a:xfrm>
        </p:grpSpPr>
        <p:cxnSp>
          <p:nvCxnSpPr>
            <p:cNvPr id="144" name="Google Shape;144;p17"/>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45" name="Google Shape;145;p17"/>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7"/>
          <p:cNvSpPr txBox="1"/>
          <p:nvPr>
            <p:ph idx="1" type="body"/>
          </p:nvPr>
        </p:nvSpPr>
        <p:spPr>
          <a:xfrm>
            <a:off x="6531900" y="506050"/>
            <a:ext cx="2242200" cy="672900"/>
          </a:xfrm>
          <a:prstGeom prst="rect">
            <a:avLst/>
          </a:prstGeom>
        </p:spPr>
        <p:txBody>
          <a:bodyPr anchorCtr="0" anchor="ctr" bIns="91425" lIns="91425" spcFirstLastPara="1" rIns="91425" wrap="square" tIns="91425">
            <a:normAutofit fontScale="77500" lnSpcReduction="20000"/>
          </a:bodyPr>
          <a:lstStyle/>
          <a:p>
            <a:pPr indent="0" lvl="0" marL="0" rtl="0" algn="l">
              <a:spcBef>
                <a:spcPts val="0"/>
              </a:spcBef>
              <a:spcAft>
                <a:spcPts val="0"/>
              </a:spcAft>
              <a:buNone/>
            </a:pPr>
            <a:r>
              <a:rPr lang="en" sz="1600">
                <a:solidFill>
                  <a:schemeClr val="dk1"/>
                </a:solidFill>
              </a:rPr>
              <a:t>Comparison and selection of model based on desired metric</a:t>
            </a:r>
            <a:endParaRPr sz="1600">
              <a:solidFill>
                <a:schemeClr val="dk1"/>
              </a:solidFill>
            </a:endParaRPr>
          </a:p>
        </p:txBody>
      </p:sp>
      <p:sp>
        <p:nvSpPr>
          <p:cNvPr id="147" name="Google Shape;147;p17"/>
          <p:cNvSpPr/>
          <p:nvPr/>
        </p:nvSpPr>
        <p:spPr>
          <a:xfrm>
            <a:off x="43325" y="253500"/>
            <a:ext cx="2050500" cy="8460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7"/>
          <p:cNvSpPr/>
          <p:nvPr/>
        </p:nvSpPr>
        <p:spPr>
          <a:xfrm>
            <a:off x="1579665" y="2916918"/>
            <a:ext cx="2407800" cy="10944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8"/>
          <p:cNvSpPr txBox="1"/>
          <p:nvPr>
            <p:ph type="title"/>
          </p:nvPr>
        </p:nvSpPr>
        <p:spPr>
          <a:xfrm>
            <a:off x="311700" y="14541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9"/>
          <p:cNvSpPr/>
          <p:nvPr/>
        </p:nvSpPr>
        <p:spPr>
          <a:xfrm>
            <a:off x="-8550" y="0"/>
            <a:ext cx="9161100" cy="207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9"/>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Datasets</a:t>
            </a:r>
            <a:endParaRPr>
              <a:solidFill>
                <a:schemeClr val="lt1"/>
              </a:solidFill>
            </a:endParaRPr>
          </a:p>
        </p:txBody>
      </p:sp>
      <p:sp>
        <p:nvSpPr>
          <p:cNvPr id="160" name="Google Shape;160;p19"/>
          <p:cNvSpPr txBox="1"/>
          <p:nvPr>
            <p:ph idx="4294967295" type="body"/>
          </p:nvPr>
        </p:nvSpPr>
        <p:spPr>
          <a:xfrm>
            <a:off x="226175" y="1464150"/>
            <a:ext cx="2177400" cy="436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700">
                <a:solidFill>
                  <a:schemeClr val="lt1"/>
                </a:solidFill>
              </a:rPr>
              <a:t>Train</a:t>
            </a:r>
            <a:endParaRPr sz="1700">
              <a:solidFill>
                <a:schemeClr val="lt1"/>
              </a:solidFill>
            </a:endParaRPr>
          </a:p>
        </p:txBody>
      </p:sp>
      <p:sp>
        <p:nvSpPr>
          <p:cNvPr id="161" name="Google Shape;161;p19"/>
          <p:cNvSpPr txBox="1"/>
          <p:nvPr>
            <p:ph idx="4294967295" type="body"/>
          </p:nvPr>
        </p:nvSpPr>
        <p:spPr>
          <a:xfrm>
            <a:off x="501175" y="2258500"/>
            <a:ext cx="2382900" cy="2405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Trap records:</a:t>
            </a:r>
            <a:endParaRPr sz="1300"/>
          </a:p>
          <a:p>
            <a:pPr indent="-311150" lvl="0" marL="457200" rtl="0" algn="l">
              <a:spcBef>
                <a:spcPts val="1200"/>
              </a:spcBef>
              <a:spcAft>
                <a:spcPts val="0"/>
              </a:spcAft>
              <a:buSzPts val="1300"/>
              <a:buChar char="●"/>
            </a:pPr>
            <a:r>
              <a:rPr lang="en" sz="1300"/>
              <a:t>2007, 2009, 2011, 2013</a:t>
            </a:r>
            <a:endParaRPr sz="1300"/>
          </a:p>
          <a:p>
            <a:pPr indent="-311150" lvl="0" marL="457200" rtl="0" algn="l">
              <a:spcBef>
                <a:spcPts val="0"/>
              </a:spcBef>
              <a:spcAft>
                <a:spcPts val="0"/>
              </a:spcAft>
              <a:buSzPts val="1300"/>
              <a:buChar char="●"/>
            </a:pPr>
            <a:r>
              <a:rPr lang="en" sz="1300"/>
              <a:t>Location </a:t>
            </a:r>
            <a:endParaRPr sz="1300"/>
          </a:p>
          <a:p>
            <a:pPr indent="-311150" lvl="0" marL="457200" rtl="0" algn="l">
              <a:spcBef>
                <a:spcPts val="0"/>
              </a:spcBef>
              <a:spcAft>
                <a:spcPts val="0"/>
              </a:spcAft>
              <a:buSzPts val="1300"/>
              <a:buChar char="●"/>
            </a:pPr>
            <a:r>
              <a:rPr lang="en" sz="1300"/>
              <a:t>Date</a:t>
            </a:r>
            <a:endParaRPr sz="1300"/>
          </a:p>
          <a:p>
            <a:pPr indent="-311150" lvl="0" marL="457200" rtl="0" algn="l">
              <a:spcBef>
                <a:spcPts val="0"/>
              </a:spcBef>
              <a:spcAft>
                <a:spcPts val="0"/>
              </a:spcAft>
              <a:buSzPts val="1300"/>
              <a:buChar char="●"/>
            </a:pPr>
            <a:r>
              <a:rPr lang="en" sz="1300"/>
              <a:t>Number of mosquitos </a:t>
            </a:r>
            <a:endParaRPr sz="1300"/>
          </a:p>
          <a:p>
            <a:pPr indent="-311150" lvl="0" marL="457200" rtl="0" algn="l">
              <a:spcBef>
                <a:spcPts val="0"/>
              </a:spcBef>
              <a:spcAft>
                <a:spcPts val="0"/>
              </a:spcAft>
              <a:buSzPts val="1300"/>
              <a:buChar char="●"/>
            </a:pPr>
            <a:r>
              <a:rPr lang="en" sz="1300"/>
              <a:t>Presence of WNV</a:t>
            </a:r>
            <a:endParaRPr sz="1300"/>
          </a:p>
        </p:txBody>
      </p:sp>
      <p:sp>
        <p:nvSpPr>
          <p:cNvPr id="162" name="Google Shape;162;p19"/>
          <p:cNvSpPr txBox="1"/>
          <p:nvPr>
            <p:ph idx="4294967295" type="body"/>
          </p:nvPr>
        </p:nvSpPr>
        <p:spPr>
          <a:xfrm>
            <a:off x="3483305" y="1461962"/>
            <a:ext cx="2177400" cy="436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700">
                <a:solidFill>
                  <a:schemeClr val="lt1"/>
                </a:solidFill>
              </a:rPr>
              <a:t>Weather</a:t>
            </a:r>
            <a:endParaRPr sz="1700">
              <a:solidFill>
                <a:schemeClr val="lt1"/>
              </a:solidFill>
            </a:endParaRPr>
          </a:p>
        </p:txBody>
      </p:sp>
      <p:sp>
        <p:nvSpPr>
          <p:cNvPr id="163" name="Google Shape;163;p19"/>
          <p:cNvSpPr txBox="1"/>
          <p:nvPr>
            <p:ph idx="4294967295" type="body"/>
          </p:nvPr>
        </p:nvSpPr>
        <p:spPr>
          <a:xfrm>
            <a:off x="3654825" y="2254125"/>
            <a:ext cx="2274600" cy="2117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Weather locations:</a:t>
            </a:r>
            <a:endParaRPr sz="1300"/>
          </a:p>
          <a:p>
            <a:pPr indent="-311150" lvl="0" marL="457200" rtl="0" algn="l">
              <a:spcBef>
                <a:spcPts val="1200"/>
              </a:spcBef>
              <a:spcAft>
                <a:spcPts val="0"/>
              </a:spcAft>
              <a:buSzPts val="1300"/>
              <a:buChar char="●"/>
            </a:pPr>
            <a:r>
              <a:rPr lang="en" sz="1300"/>
              <a:t>2007 -2014</a:t>
            </a:r>
            <a:endParaRPr sz="1300"/>
          </a:p>
          <a:p>
            <a:pPr indent="-311150" lvl="0" marL="457200" rtl="0" algn="l">
              <a:spcBef>
                <a:spcPts val="0"/>
              </a:spcBef>
              <a:spcAft>
                <a:spcPts val="0"/>
              </a:spcAft>
              <a:buSzPts val="1300"/>
              <a:buChar char="●"/>
            </a:pPr>
            <a:r>
              <a:rPr lang="en" sz="1300"/>
              <a:t>2 weather stations</a:t>
            </a:r>
            <a:endParaRPr sz="1300"/>
          </a:p>
          <a:p>
            <a:pPr indent="-311150" lvl="1" marL="914400" rtl="0" algn="l">
              <a:spcBef>
                <a:spcPts val="0"/>
              </a:spcBef>
              <a:spcAft>
                <a:spcPts val="0"/>
              </a:spcAft>
              <a:buSzPts val="1300"/>
              <a:buChar char="○"/>
            </a:pPr>
            <a:r>
              <a:rPr lang="en" sz="1300"/>
              <a:t>O’Hare airport</a:t>
            </a:r>
            <a:endParaRPr sz="1300"/>
          </a:p>
          <a:p>
            <a:pPr indent="-311150" lvl="1" marL="914400" rtl="0" algn="l">
              <a:spcBef>
                <a:spcPts val="0"/>
              </a:spcBef>
              <a:spcAft>
                <a:spcPts val="0"/>
              </a:spcAft>
              <a:buSzPts val="1300"/>
              <a:buChar char="○"/>
            </a:pPr>
            <a:r>
              <a:rPr lang="en" sz="1300"/>
              <a:t>Midway airport</a:t>
            </a:r>
            <a:endParaRPr sz="1300"/>
          </a:p>
        </p:txBody>
      </p:sp>
      <p:sp>
        <p:nvSpPr>
          <p:cNvPr id="164" name="Google Shape;164;p19"/>
          <p:cNvSpPr txBox="1"/>
          <p:nvPr>
            <p:ph idx="4294967295" type="body"/>
          </p:nvPr>
        </p:nvSpPr>
        <p:spPr>
          <a:xfrm>
            <a:off x="6855051" y="1423862"/>
            <a:ext cx="2177400" cy="4362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1200"/>
              </a:spcAft>
              <a:buNone/>
            </a:pPr>
            <a:r>
              <a:rPr lang="en" sz="1700">
                <a:solidFill>
                  <a:schemeClr val="lt1"/>
                </a:solidFill>
              </a:rPr>
              <a:t>Spray</a:t>
            </a:r>
            <a:endParaRPr sz="1700">
              <a:solidFill>
                <a:schemeClr val="lt1"/>
              </a:solidFill>
            </a:endParaRPr>
          </a:p>
        </p:txBody>
      </p:sp>
      <p:sp>
        <p:nvSpPr>
          <p:cNvPr id="165" name="Google Shape;165;p19"/>
          <p:cNvSpPr txBox="1"/>
          <p:nvPr>
            <p:ph idx="4294967295" type="body"/>
          </p:nvPr>
        </p:nvSpPr>
        <p:spPr>
          <a:xfrm>
            <a:off x="6757850" y="2254125"/>
            <a:ext cx="2274600" cy="1985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300"/>
              <a:t>Spraying efforts:</a:t>
            </a:r>
            <a:endParaRPr sz="1300"/>
          </a:p>
          <a:p>
            <a:pPr indent="-311150" lvl="0" marL="457200" rtl="0" algn="l">
              <a:spcBef>
                <a:spcPts val="1200"/>
              </a:spcBef>
              <a:spcAft>
                <a:spcPts val="0"/>
              </a:spcAft>
              <a:buSzPts val="1300"/>
              <a:buChar char="●"/>
            </a:pPr>
            <a:r>
              <a:rPr lang="en" sz="1300"/>
              <a:t>2011 and 2013</a:t>
            </a:r>
            <a:endParaRPr sz="1300"/>
          </a:p>
          <a:p>
            <a:pPr indent="-311150" lvl="0" marL="457200" rtl="0" algn="l">
              <a:spcBef>
                <a:spcPts val="0"/>
              </a:spcBef>
              <a:spcAft>
                <a:spcPts val="0"/>
              </a:spcAft>
              <a:buSzPts val="1300"/>
              <a:buChar char="●"/>
            </a:pPr>
            <a:r>
              <a:rPr lang="en" sz="1300"/>
              <a:t>2 spray date in 2011</a:t>
            </a:r>
            <a:endParaRPr sz="1300"/>
          </a:p>
          <a:p>
            <a:pPr indent="-311150" lvl="0" marL="457200" rtl="0" algn="l">
              <a:spcBef>
                <a:spcPts val="0"/>
              </a:spcBef>
              <a:spcAft>
                <a:spcPts val="0"/>
              </a:spcAft>
              <a:buSzPts val="1300"/>
              <a:buChar char="●"/>
            </a:pPr>
            <a:r>
              <a:rPr lang="en" sz="1300"/>
              <a:t>8 spray dates in 2013</a:t>
            </a:r>
            <a:endParaRPr sz="1300"/>
          </a:p>
          <a:p>
            <a:pPr indent="-311150" lvl="0" marL="457200" rtl="0" algn="l">
              <a:spcBef>
                <a:spcPts val="0"/>
              </a:spcBef>
              <a:spcAft>
                <a:spcPts val="0"/>
              </a:spcAft>
              <a:buSzPts val="1300"/>
              <a:buChar char="●"/>
            </a:pPr>
            <a:r>
              <a:rPr lang="en" sz="1300"/>
              <a:t>Date</a:t>
            </a:r>
            <a:endParaRPr sz="1300"/>
          </a:p>
          <a:p>
            <a:pPr indent="-311150" lvl="0" marL="457200" rtl="0" algn="l">
              <a:spcBef>
                <a:spcPts val="0"/>
              </a:spcBef>
              <a:spcAft>
                <a:spcPts val="0"/>
              </a:spcAft>
              <a:buSzPts val="1300"/>
              <a:buChar char="●"/>
            </a:pPr>
            <a:r>
              <a:rPr lang="en" sz="1300"/>
              <a:t>Location</a:t>
            </a:r>
            <a:endParaRPr sz="1300"/>
          </a:p>
        </p:txBody>
      </p:sp>
      <p:sp>
        <p:nvSpPr>
          <p:cNvPr id="166" name="Google Shape;166;p19"/>
          <p:cNvSpPr txBox="1"/>
          <p:nvPr>
            <p:ph idx="4294967295" type="body"/>
          </p:nvPr>
        </p:nvSpPr>
        <p:spPr>
          <a:xfrm>
            <a:off x="311700" y="4458350"/>
            <a:ext cx="8286600" cy="436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1200"/>
              </a:spcAft>
              <a:buNone/>
            </a:pPr>
            <a:r>
              <a:rPr lang="en" sz="1400">
                <a:solidFill>
                  <a:srgbClr val="37474F"/>
                </a:solidFill>
              </a:rPr>
              <a:t>*Missing values and duplicates were dropped for spray dataset</a:t>
            </a:r>
            <a:endParaRPr sz="1400">
              <a:solidFill>
                <a:srgbClr val="37474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0"/>
          <p:cNvSpPr txBox="1"/>
          <p:nvPr>
            <p:ph type="title"/>
          </p:nvPr>
        </p:nvSpPr>
        <p:spPr>
          <a:xfrm>
            <a:off x="311700" y="14541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Analysis:</a:t>
            </a:r>
            <a:endParaRPr/>
          </a:p>
          <a:p>
            <a:pPr indent="0" lvl="0" marL="0" rtl="0" algn="l">
              <a:spcBef>
                <a:spcPts val="0"/>
              </a:spcBef>
              <a:spcAft>
                <a:spcPts val="0"/>
              </a:spcAft>
              <a:buNone/>
            </a:pPr>
            <a:r>
              <a:rPr lang="en"/>
              <a:t>Train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p:nvPr/>
        </p:nvSpPr>
        <p:spPr>
          <a:xfrm>
            <a:off x="-8550" y="0"/>
            <a:ext cx="25497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1"/>
          <p:cNvSpPr txBox="1"/>
          <p:nvPr>
            <p:ph idx="4294967295" type="title"/>
          </p:nvPr>
        </p:nvSpPr>
        <p:spPr>
          <a:xfrm>
            <a:off x="311700" y="372500"/>
            <a:ext cx="8520600" cy="733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lt1"/>
                </a:solidFill>
              </a:rPr>
              <a:t>Datasets</a:t>
            </a:r>
            <a:endParaRPr>
              <a:solidFill>
                <a:schemeClr val="lt1"/>
              </a:solidFill>
            </a:endParaRPr>
          </a:p>
        </p:txBody>
      </p:sp>
      <p:sp>
        <p:nvSpPr>
          <p:cNvPr id="178" name="Google Shape;178;p21"/>
          <p:cNvSpPr txBox="1"/>
          <p:nvPr>
            <p:ph idx="4294967295" type="title"/>
          </p:nvPr>
        </p:nvSpPr>
        <p:spPr>
          <a:xfrm>
            <a:off x="152550" y="194450"/>
            <a:ext cx="2044800" cy="1601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Different mosquito species</a:t>
            </a:r>
            <a:endParaRPr>
              <a:solidFill>
                <a:schemeClr val="lt1"/>
              </a:solidFill>
            </a:endParaRPr>
          </a:p>
        </p:txBody>
      </p:sp>
      <p:sp>
        <p:nvSpPr>
          <p:cNvPr id="179" name="Google Shape;179;p21"/>
          <p:cNvSpPr txBox="1"/>
          <p:nvPr>
            <p:ph idx="4294967295" type="subTitle"/>
          </p:nvPr>
        </p:nvSpPr>
        <p:spPr>
          <a:xfrm>
            <a:off x="-8550" y="1795850"/>
            <a:ext cx="2549700" cy="3119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Clr>
                <a:schemeClr val="accent2"/>
              </a:buClr>
              <a:buSzPts val="1300"/>
              <a:buChar char="●"/>
            </a:pPr>
            <a:r>
              <a:rPr lang="en">
                <a:solidFill>
                  <a:schemeClr val="accent2"/>
                </a:solidFill>
              </a:rPr>
              <a:t>2 most common species: Culex Pipiens and Culex Restuans</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Also the only 2 species that carry WNV</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Much </a:t>
            </a:r>
            <a:r>
              <a:rPr lang="en">
                <a:solidFill>
                  <a:schemeClr val="accent2"/>
                </a:solidFill>
              </a:rPr>
              <a:t>more Culex Pipien samples that are WNV-present</a:t>
            </a:r>
            <a:endParaRPr>
              <a:solidFill>
                <a:schemeClr val="accent2"/>
              </a:solidFill>
            </a:endParaRPr>
          </a:p>
          <a:p>
            <a:pPr indent="-311150" lvl="0" marL="457200" rtl="0" algn="l">
              <a:spcBef>
                <a:spcPts val="0"/>
              </a:spcBef>
              <a:spcAft>
                <a:spcPts val="0"/>
              </a:spcAft>
              <a:buClr>
                <a:schemeClr val="accent2"/>
              </a:buClr>
              <a:buSzPts val="1300"/>
              <a:buChar char="●"/>
            </a:pPr>
            <a:r>
              <a:rPr lang="en">
                <a:solidFill>
                  <a:schemeClr val="accent2"/>
                </a:solidFill>
              </a:rPr>
              <a:t>Highest proportion of WNV-present samples: Culex Pipiens could be the more dangerous species</a:t>
            </a:r>
            <a:endParaRPr>
              <a:solidFill>
                <a:schemeClr val="accent2"/>
              </a:solidFill>
            </a:endParaRPr>
          </a:p>
        </p:txBody>
      </p:sp>
      <p:pic>
        <p:nvPicPr>
          <p:cNvPr id="180" name="Google Shape;180;p21"/>
          <p:cNvPicPr preferRelativeResize="0"/>
          <p:nvPr/>
        </p:nvPicPr>
        <p:blipFill>
          <a:blip r:embed="rId3">
            <a:alphaModFix/>
          </a:blip>
          <a:stretch>
            <a:fillRect/>
          </a:stretch>
        </p:blipFill>
        <p:spPr>
          <a:xfrm>
            <a:off x="3982575" y="448100"/>
            <a:ext cx="3911601" cy="1759550"/>
          </a:xfrm>
          <a:prstGeom prst="rect">
            <a:avLst/>
          </a:prstGeom>
          <a:noFill/>
          <a:ln>
            <a:noFill/>
          </a:ln>
        </p:spPr>
      </p:pic>
      <p:pic>
        <p:nvPicPr>
          <p:cNvPr id="181" name="Google Shape;181;p21"/>
          <p:cNvPicPr preferRelativeResize="0"/>
          <p:nvPr/>
        </p:nvPicPr>
        <p:blipFill>
          <a:blip r:embed="rId4">
            <a:alphaModFix/>
          </a:blip>
          <a:stretch>
            <a:fillRect/>
          </a:stretch>
        </p:blipFill>
        <p:spPr>
          <a:xfrm>
            <a:off x="2541150" y="2571750"/>
            <a:ext cx="3301425" cy="1868950"/>
          </a:xfrm>
          <a:prstGeom prst="rect">
            <a:avLst/>
          </a:prstGeom>
          <a:noFill/>
          <a:ln>
            <a:noFill/>
          </a:ln>
        </p:spPr>
      </p:pic>
      <p:pic>
        <p:nvPicPr>
          <p:cNvPr id="182" name="Google Shape;182;p21"/>
          <p:cNvPicPr preferRelativeResize="0"/>
          <p:nvPr/>
        </p:nvPicPr>
        <p:blipFill>
          <a:blip r:embed="rId5">
            <a:alphaModFix/>
          </a:blip>
          <a:stretch>
            <a:fillRect/>
          </a:stretch>
        </p:blipFill>
        <p:spPr>
          <a:xfrm>
            <a:off x="5842576" y="2573350"/>
            <a:ext cx="3301425" cy="18673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